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87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68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8" r:id="rId33"/>
    <p:sldId id="289" r:id="rId34"/>
    <p:sldId id="290" r:id="rId35"/>
    <p:sldId id="293" r:id="rId36"/>
    <p:sldId id="294" r:id="rId37"/>
    <p:sldId id="296" r:id="rId38"/>
    <p:sldId id="297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E5AA5-7BB4-4DE6-AE86-26068C06452E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AEE9-4252-4B09-8885-08E493A54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FF7E77-A7DE-4193-BA6A-E5D48B9C99DA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341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E10FB2-63B7-4A1B-B470-96FEE51433F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55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533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EA2840-9B62-4486-9A50-2A2149AFF840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18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71131-205E-465B-A2BA-D53BDF19117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60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45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B3036F-E4F0-43DE-913E-F715A4FD4A4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73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95A922-282B-42D0-87FC-064B4EEBF02D}" type="slidenum">
              <a:rPr lang="en-GB" altLang="en-US"/>
              <a:pPr/>
              <a:t>33</a:t>
            </a:fld>
            <a:endParaRPr lang="en-GB" alt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36256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D1211-24DA-44A3-ACAB-459ADC919047}" type="slidenum">
              <a:rPr lang="en-GB" altLang="en-US"/>
              <a:pPr/>
              <a:t>34</a:t>
            </a:fld>
            <a:endParaRPr lang="en-GB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You might wonder when does it fail. 4 cases. Low contrats – an edge not good visible</a:t>
            </a:r>
          </a:p>
        </p:txBody>
      </p:sp>
    </p:spTree>
    <p:extLst>
      <p:ext uri="{BB962C8B-B14F-4D97-AF65-F5344CB8AC3E}">
        <p14:creationId xmlns:p14="http://schemas.microsoft.com/office/powerpoint/2010/main" val="402246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4696C2-8AF1-49D4-BDBE-8449CF1BB4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20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erkeley.edu/~malik/papers/SM-ncut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penn.edu/~timothee/software/ncut/ncut.html" TargetMode="External"/><Relationship Id="rId2" Type="http://schemas.openxmlformats.org/officeDocument/2006/relationships/hyperlink" Target="http://www.cs.berkeley.edu/~malik/papers/SM-ncu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cornell.edu/~rdz/Papers/KZ-PAMI04.pdf" TargetMode="External"/><Relationship Id="rId4" Type="http://schemas.openxmlformats.org/officeDocument/2006/relationships/hyperlink" Target="http://www.cs.cornell.edu/~rdz/graphcut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81" y="1419957"/>
            <a:ext cx="8529034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06590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28: Advanced topics in Image Segmentation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1403" y="626235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Image courtesy: IEEE, IJCV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Segmentation: </a:t>
            </a:r>
            <a:r>
              <a:rPr lang="en-US" dirty="0" smtClean="0"/>
              <a:t>Local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99" y="1849112"/>
            <a:ext cx="2722406" cy="1930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093594" y="2384963"/>
            <a:ext cx="305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Roman"/>
              </a:rPr>
              <a:t>Sliding window reﬁnement (fixed width band)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7" y="3937968"/>
            <a:ext cx="7184399" cy="239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6383" y="6332768"/>
            <a:ext cx="5215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Times Roman"/>
              </a:rPr>
              <a:t>Sliding window reﬁnement (fixed width band)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5" y="1913068"/>
            <a:ext cx="6143625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5201553"/>
            <a:ext cx="6072188" cy="1291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4" y="3558997"/>
            <a:ext cx="6110288" cy="1474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0358" y="1376077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+ Scribbles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87170" y="1237577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Binary </a:t>
            </a:r>
          </a:p>
          <a:p>
            <a:pPr algn="ctr"/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0261" y="1381730"/>
            <a:ext cx="1838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Image cut-paste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other domain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52" y="1690688"/>
            <a:ext cx="3124200" cy="2771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680" y="1690687"/>
            <a:ext cx="3114675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714607"/>
            <a:ext cx="2362200" cy="196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752" y="4938444"/>
            <a:ext cx="1771650" cy="151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4714606"/>
            <a:ext cx="23622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7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8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Images as graphs</a:t>
            </a:r>
          </a:p>
        </p:txBody>
      </p:sp>
      <p:sp>
        <p:nvSpPr>
          <p:cNvPr id="1332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5276850" cy="1669961"/>
          </a:xfrm>
        </p:spPr>
        <p:txBody>
          <a:bodyPr/>
          <a:lstStyle/>
          <a:p>
            <a:r>
              <a:rPr lang="en-US" altLang="en-US" i="1" dirty="0" smtClean="0"/>
              <a:t>Fully-connected</a:t>
            </a:r>
            <a:r>
              <a:rPr lang="en-US" altLang="en-US" dirty="0" smtClean="0"/>
              <a:t> graph</a:t>
            </a:r>
          </a:p>
          <a:p>
            <a:pPr lvl="1"/>
            <a:r>
              <a:rPr lang="en-US" altLang="en-US" dirty="0" smtClean="0"/>
              <a:t>node for every pixel</a:t>
            </a:r>
          </a:p>
          <a:p>
            <a:pPr lvl="1"/>
            <a:r>
              <a:rPr lang="en-US" altLang="en-US" dirty="0" smtClean="0"/>
              <a:t>link between </a:t>
            </a:r>
            <a:r>
              <a:rPr lang="en-US" altLang="en-US" i="1" dirty="0" smtClean="0"/>
              <a:t>every</a:t>
            </a:r>
            <a:r>
              <a:rPr lang="en-US" altLang="en-US" dirty="0" smtClean="0"/>
              <a:t> pair of pixels, </a:t>
            </a:r>
            <a:r>
              <a:rPr lang="en-US" altLang="en-US" b="1" dirty="0" err="1" smtClean="0">
                <a:solidFill>
                  <a:schemeClr val="folHlink"/>
                </a:solidFill>
              </a:rPr>
              <a:t>p</a:t>
            </a:r>
            <a:r>
              <a:rPr lang="en-US" altLang="en-US" dirty="0" err="1" smtClean="0"/>
              <a:t>,</a:t>
            </a:r>
            <a:r>
              <a:rPr lang="en-US" altLang="en-US" b="1" dirty="0" err="1" smtClean="0">
                <a:solidFill>
                  <a:schemeClr val="folHlink"/>
                </a:solidFill>
              </a:rPr>
              <a:t>q</a:t>
            </a:r>
            <a:endParaRPr lang="en-US" altLang="en-US" b="1" dirty="0" smtClean="0">
              <a:solidFill>
                <a:schemeClr val="folHlink"/>
              </a:solidFill>
            </a:endParaRPr>
          </a:p>
          <a:p>
            <a:pPr lvl="1"/>
            <a:r>
              <a:rPr lang="en-US" altLang="en-US" dirty="0" smtClean="0"/>
              <a:t>similarity </a:t>
            </a:r>
            <a:r>
              <a:rPr lang="en-US" altLang="en-US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w</a:t>
            </a:r>
            <a:r>
              <a:rPr lang="en-US" altLang="en-US" b="1" baseline="-250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ij</a:t>
            </a:r>
            <a:r>
              <a:rPr lang="en-US" altLang="en-US" dirty="0" smtClean="0"/>
              <a:t> for each link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0" y="1447800"/>
            <a:ext cx="2133600" cy="2133600"/>
            <a:chOff x="1524000" y="1447800"/>
            <a:chExt cx="2133600" cy="2133600"/>
          </a:xfrm>
        </p:grpSpPr>
        <p:sp>
          <p:nvSpPr>
            <p:cNvPr id="13314" name="Freeform 2"/>
            <p:cNvSpPr>
              <a:spLocks/>
            </p:cNvSpPr>
            <p:nvPr/>
          </p:nvSpPr>
          <p:spPr bwMode="auto">
            <a:xfrm rot="5400000" flipH="1" flipV="1">
              <a:off x="2476500" y="723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15" name="Freeform 3"/>
            <p:cNvSpPr>
              <a:spLocks/>
            </p:cNvSpPr>
            <p:nvPr/>
          </p:nvSpPr>
          <p:spPr bwMode="auto">
            <a:xfrm>
              <a:off x="3429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16" name="Line 4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7" name="Line 5"/>
            <p:cNvSpPr>
              <a:spLocks noChangeShapeType="1"/>
            </p:cNvSpPr>
            <p:nvPr/>
          </p:nvSpPr>
          <p:spPr bwMode="auto">
            <a:xfrm>
              <a:off x="25908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3429000" y="1676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3332163" y="1660525"/>
              <a:ext cx="2428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chemeClr val="folHlink"/>
                  </a:solidFill>
                </a:rPr>
                <a:t>i</a:t>
              </a:r>
            </a:p>
          </p:txBody>
        </p: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 flipV="1">
              <a:off x="2590800" y="1676400"/>
              <a:ext cx="838200" cy="838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Line 10"/>
            <p:cNvSpPr>
              <a:spLocks noChangeShapeType="1"/>
            </p:cNvSpPr>
            <p:nvPr/>
          </p:nvSpPr>
          <p:spPr bwMode="auto">
            <a:xfrm flipH="1" flipV="1">
              <a:off x="1752600" y="16764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11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 flipH="1">
              <a:off x="17526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13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25908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>
              <a:off x="2590800" y="2514600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Oval 18"/>
            <p:cNvSpPr>
              <a:spLocks noChangeArrowheads="1"/>
            </p:cNvSpPr>
            <p:nvPr/>
          </p:nvSpPr>
          <p:spPr bwMode="auto">
            <a:xfrm>
              <a:off x="2520950" y="2444750"/>
              <a:ext cx="139700" cy="1397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/>
            </a:p>
          </p:txBody>
        </p:sp>
        <p:sp>
          <p:nvSpPr>
            <p:cNvPr id="13331" name="Oval 19"/>
            <p:cNvSpPr>
              <a:spLocks noChangeArrowheads="1"/>
            </p:cNvSpPr>
            <p:nvPr/>
          </p:nvSpPr>
          <p:spPr bwMode="auto">
            <a:xfrm>
              <a:off x="2520950" y="1600200"/>
              <a:ext cx="139700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3363913" y="2444750"/>
              <a:ext cx="141287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2520950" y="3287713"/>
              <a:ext cx="139700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676400" y="2444750"/>
              <a:ext cx="141288" cy="1397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3363913" y="1600200"/>
              <a:ext cx="141287" cy="141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/>
            </a:p>
          </p:txBody>
        </p:sp>
        <p:sp>
          <p:nvSpPr>
            <p:cNvPr id="13336" name="Oval 24"/>
            <p:cNvSpPr>
              <a:spLocks noChangeArrowheads="1"/>
            </p:cNvSpPr>
            <p:nvPr/>
          </p:nvSpPr>
          <p:spPr bwMode="auto">
            <a:xfrm>
              <a:off x="3363913" y="3287713"/>
              <a:ext cx="141287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7" name="Oval 25"/>
            <p:cNvSpPr>
              <a:spLocks noChangeArrowheads="1"/>
            </p:cNvSpPr>
            <p:nvPr/>
          </p:nvSpPr>
          <p:spPr bwMode="auto">
            <a:xfrm>
              <a:off x="1676400" y="3287713"/>
              <a:ext cx="141288" cy="14128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8" name="Oval 26"/>
            <p:cNvSpPr>
              <a:spLocks noChangeArrowheads="1"/>
            </p:cNvSpPr>
            <p:nvPr/>
          </p:nvSpPr>
          <p:spPr bwMode="auto">
            <a:xfrm>
              <a:off x="1676400" y="1600200"/>
              <a:ext cx="141288" cy="14128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39" name="Text Box 27"/>
            <p:cNvSpPr txBox="1">
              <a:spLocks noChangeArrowheads="1"/>
            </p:cNvSpPr>
            <p:nvPr/>
          </p:nvSpPr>
          <p:spPr bwMode="auto">
            <a:xfrm>
              <a:off x="2514600" y="2498725"/>
              <a:ext cx="2428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chemeClr val="folHlink"/>
                  </a:solidFill>
                </a:rPr>
                <a:t>j</a:t>
              </a:r>
            </a:p>
          </p:txBody>
        </p:sp>
        <p:sp>
          <p:nvSpPr>
            <p:cNvPr id="13340" name="Text Box 28"/>
            <p:cNvSpPr txBox="1">
              <a:spLocks noChangeArrowheads="1"/>
            </p:cNvSpPr>
            <p:nvPr/>
          </p:nvSpPr>
          <p:spPr bwMode="auto">
            <a:xfrm>
              <a:off x="2895600" y="1965325"/>
              <a:ext cx="685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FF0000"/>
                  </a:solidFill>
                </a:rPr>
                <a:t>w</a:t>
              </a:r>
              <a:r>
                <a:rPr lang="en-US" altLang="en-US" sz="2000" b="1" baseline="-25000">
                  <a:solidFill>
                    <a:srgbClr val="FF0000"/>
                  </a:solidFill>
                </a:rPr>
                <a:t>ij</a:t>
              </a:r>
            </a:p>
          </p:txBody>
        </p:sp>
        <p:sp>
          <p:nvSpPr>
            <p:cNvPr id="13341" name="Line 29"/>
            <p:cNvSpPr>
              <a:spLocks noChangeShapeType="1"/>
            </p:cNvSpPr>
            <p:nvPr/>
          </p:nvSpPr>
          <p:spPr bwMode="auto">
            <a:xfrm>
              <a:off x="1752600" y="16764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30"/>
            <p:cNvSpPr>
              <a:spLocks noChangeShapeType="1"/>
            </p:cNvSpPr>
            <p:nvPr/>
          </p:nvSpPr>
          <p:spPr bwMode="auto">
            <a:xfrm>
              <a:off x="17526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31"/>
            <p:cNvSpPr>
              <a:spLocks noChangeShapeType="1"/>
            </p:cNvSpPr>
            <p:nvPr/>
          </p:nvSpPr>
          <p:spPr bwMode="auto">
            <a:xfrm>
              <a:off x="17526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4" name="Line 32"/>
            <p:cNvSpPr>
              <a:spLocks noChangeShapeType="1"/>
            </p:cNvSpPr>
            <p:nvPr/>
          </p:nvSpPr>
          <p:spPr bwMode="auto">
            <a:xfrm flipH="1">
              <a:off x="2590800" y="33528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Line 33"/>
            <p:cNvSpPr>
              <a:spLocks noChangeShapeType="1"/>
            </p:cNvSpPr>
            <p:nvPr/>
          </p:nvSpPr>
          <p:spPr bwMode="auto">
            <a:xfrm>
              <a:off x="3429000" y="25146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Line 34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35"/>
            <p:cNvSpPr>
              <a:spLocks noChangeShapeType="1"/>
            </p:cNvSpPr>
            <p:nvPr/>
          </p:nvSpPr>
          <p:spPr bwMode="auto">
            <a:xfrm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36"/>
            <p:cNvSpPr>
              <a:spLocks noChangeShapeType="1"/>
            </p:cNvSpPr>
            <p:nvPr/>
          </p:nvSpPr>
          <p:spPr bwMode="auto">
            <a:xfrm flipH="1">
              <a:off x="1752600" y="1676400"/>
              <a:ext cx="8382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37"/>
            <p:cNvSpPr>
              <a:spLocks noChangeShapeType="1"/>
            </p:cNvSpPr>
            <p:nvPr/>
          </p:nvSpPr>
          <p:spPr bwMode="auto">
            <a:xfrm>
              <a:off x="2590800" y="1600200"/>
              <a:ext cx="83820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38"/>
            <p:cNvSpPr>
              <a:spLocks noChangeShapeType="1"/>
            </p:cNvSpPr>
            <p:nvPr/>
          </p:nvSpPr>
          <p:spPr bwMode="auto">
            <a:xfrm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39"/>
            <p:cNvSpPr>
              <a:spLocks noChangeShapeType="1"/>
            </p:cNvSpPr>
            <p:nvPr/>
          </p:nvSpPr>
          <p:spPr bwMode="auto">
            <a:xfrm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40"/>
            <p:cNvSpPr>
              <a:spLocks noChangeShapeType="1"/>
            </p:cNvSpPr>
            <p:nvPr/>
          </p:nvSpPr>
          <p:spPr bwMode="auto">
            <a:xfrm flipH="1" flipV="1">
              <a:off x="1752600" y="25146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3" name="Line 41"/>
            <p:cNvSpPr>
              <a:spLocks noChangeShapeType="1"/>
            </p:cNvSpPr>
            <p:nvPr/>
          </p:nvSpPr>
          <p:spPr bwMode="auto">
            <a:xfrm flipV="1">
              <a:off x="1752600" y="1676400"/>
              <a:ext cx="16764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54" name="Freeform 42"/>
            <p:cNvSpPr>
              <a:spLocks/>
            </p:cNvSpPr>
            <p:nvPr/>
          </p:nvSpPr>
          <p:spPr bwMode="auto">
            <a:xfrm flipH="1">
              <a:off x="1524000" y="16764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55" name="Freeform 43"/>
            <p:cNvSpPr>
              <a:spLocks/>
            </p:cNvSpPr>
            <p:nvPr/>
          </p:nvSpPr>
          <p:spPr bwMode="auto">
            <a:xfrm rot="16200000" flipH="1">
              <a:off x="2476500" y="2628900"/>
              <a:ext cx="228600" cy="1676400"/>
            </a:xfrm>
            <a:custGeom>
              <a:avLst/>
              <a:gdLst>
                <a:gd name="T0" fmla="*/ 0 w 144"/>
                <a:gd name="T1" fmla="*/ 1676400 h 1056"/>
                <a:gd name="T2" fmla="*/ 228600 w 144"/>
                <a:gd name="T3" fmla="*/ 838200 h 1056"/>
                <a:gd name="T4" fmla="*/ 0 w 144"/>
                <a:gd name="T5" fmla="*/ 0 h 1056"/>
                <a:gd name="T6" fmla="*/ 0 60000 65536"/>
                <a:gd name="T7" fmla="*/ 0 60000 65536"/>
                <a:gd name="T8" fmla="*/ 0 60000 65536"/>
                <a:gd name="T9" fmla="*/ 0 w 144"/>
                <a:gd name="T10" fmla="*/ 0 h 1056"/>
                <a:gd name="T11" fmla="*/ 144 w 144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056">
                  <a:moveTo>
                    <a:pt x="0" y="1056"/>
                  </a:moveTo>
                  <a:cubicBezTo>
                    <a:pt x="72" y="880"/>
                    <a:pt x="144" y="704"/>
                    <a:pt x="144" y="528"/>
                  </a:cubicBezTo>
                  <a:cubicBezTo>
                    <a:pt x="144" y="352"/>
                    <a:pt x="72" y="176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3356" name="Picture 44" descr="tiger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57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13360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61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3362" name="AutoShape 48"/>
            <p:cNvCxnSpPr>
              <a:cxnSpLocks noChangeShapeType="1"/>
              <a:stCxn id="13360" idx="0"/>
              <a:endCxn id="13361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358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359" name="TextBox 49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Source: Seitz</a:t>
            </a:r>
          </a:p>
        </p:txBody>
      </p:sp>
    </p:spTree>
    <p:extLst>
      <p:ext uri="{BB962C8B-B14F-4D97-AF65-F5344CB8AC3E}">
        <p14:creationId xmlns:p14="http://schemas.microsoft.com/office/powerpoint/2010/main" val="22750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9" grpId="0" build="p"/>
      <p:bldP spid="133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Cuts in a graph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133788"/>
            <a:ext cx="7772400" cy="121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Link Cut</a:t>
            </a:r>
          </a:p>
          <a:p>
            <a:pPr lvl="1">
              <a:defRPr/>
            </a:pPr>
            <a:r>
              <a:rPr lang="en-US" dirty="0" smtClean="0"/>
              <a:t>set of links whose removal makes a graph disconnected</a:t>
            </a:r>
          </a:p>
          <a:p>
            <a:pPr lvl="1">
              <a:defRPr/>
            </a:pPr>
            <a:r>
              <a:rPr lang="en-US" dirty="0" smtClean="0"/>
              <a:t>cost of a cut: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2849563" y="1942703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3279775" y="1828403"/>
            <a:ext cx="106363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743200" y="2399903"/>
            <a:ext cx="106363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3386138" y="2514203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3814763" y="2171303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4779963" y="2057003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5316538" y="2514203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3065463" y="2628503"/>
            <a:ext cx="106362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171825" y="1599803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532438" y="2057003"/>
            <a:ext cx="106362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3065463" y="2171303"/>
            <a:ext cx="106362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5102225" y="1828403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4673600" y="2514203"/>
            <a:ext cx="106363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5424488" y="2857103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cxnSp>
        <p:nvCxnSpPr>
          <p:cNvPr id="12306" name="AutoShape 18"/>
          <p:cNvCxnSpPr>
            <a:cxnSpLocks noChangeShapeType="1"/>
            <a:stCxn id="12292" idx="5"/>
            <a:endCxn id="12302" idx="1"/>
          </p:cNvCxnSpPr>
          <p:nvPr/>
        </p:nvCxnSpPr>
        <p:spPr bwMode="auto">
          <a:xfrm>
            <a:off x="2941638" y="2039541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7" name="AutoShape 19"/>
          <p:cNvCxnSpPr>
            <a:cxnSpLocks noChangeShapeType="1"/>
            <a:stCxn id="12294" idx="6"/>
            <a:endCxn id="12302" idx="3"/>
          </p:cNvCxnSpPr>
          <p:nvPr/>
        </p:nvCxnSpPr>
        <p:spPr bwMode="auto">
          <a:xfrm flipV="1">
            <a:off x="2849563" y="2268141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20"/>
          <p:cNvCxnSpPr>
            <a:cxnSpLocks noChangeShapeType="1"/>
            <a:stCxn id="12294" idx="5"/>
            <a:endCxn id="12299" idx="1"/>
          </p:cNvCxnSpPr>
          <p:nvPr/>
        </p:nvCxnSpPr>
        <p:spPr bwMode="auto">
          <a:xfrm>
            <a:off x="2835275" y="2496741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21"/>
          <p:cNvCxnSpPr>
            <a:cxnSpLocks noChangeShapeType="1"/>
            <a:stCxn id="12292" idx="3"/>
            <a:endCxn id="12294" idx="0"/>
          </p:cNvCxnSpPr>
          <p:nvPr/>
        </p:nvCxnSpPr>
        <p:spPr bwMode="auto">
          <a:xfrm flipH="1">
            <a:off x="2797175" y="2039541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AutoShape 22"/>
          <p:cNvCxnSpPr>
            <a:cxnSpLocks noChangeShapeType="1"/>
            <a:stCxn id="12302" idx="4"/>
            <a:endCxn id="12299" idx="0"/>
          </p:cNvCxnSpPr>
          <p:nvPr/>
        </p:nvCxnSpPr>
        <p:spPr bwMode="auto">
          <a:xfrm>
            <a:off x="3119438" y="2285603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23"/>
          <p:cNvCxnSpPr>
            <a:cxnSpLocks noChangeShapeType="1"/>
            <a:stCxn id="12302" idx="7"/>
            <a:endCxn id="12293" idx="4"/>
          </p:cNvCxnSpPr>
          <p:nvPr/>
        </p:nvCxnSpPr>
        <p:spPr bwMode="auto">
          <a:xfrm flipV="1">
            <a:off x="3155950" y="1942703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24"/>
          <p:cNvCxnSpPr>
            <a:cxnSpLocks noChangeShapeType="1"/>
            <a:stCxn id="12302" idx="5"/>
            <a:endCxn id="12295" idx="1"/>
          </p:cNvCxnSpPr>
          <p:nvPr/>
        </p:nvCxnSpPr>
        <p:spPr bwMode="auto">
          <a:xfrm>
            <a:off x="3155950" y="2268141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25"/>
          <p:cNvCxnSpPr>
            <a:cxnSpLocks noChangeShapeType="1"/>
            <a:stCxn id="12299" idx="6"/>
            <a:endCxn id="12295" idx="3"/>
          </p:cNvCxnSpPr>
          <p:nvPr/>
        </p:nvCxnSpPr>
        <p:spPr bwMode="auto">
          <a:xfrm flipV="1">
            <a:off x="3171825" y="2611041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26"/>
          <p:cNvCxnSpPr>
            <a:cxnSpLocks noChangeShapeType="1"/>
            <a:stCxn id="12292" idx="7"/>
            <a:endCxn id="12300" idx="3"/>
          </p:cNvCxnSpPr>
          <p:nvPr/>
        </p:nvCxnSpPr>
        <p:spPr bwMode="auto">
          <a:xfrm flipV="1">
            <a:off x="2941638" y="1696641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27"/>
          <p:cNvCxnSpPr>
            <a:cxnSpLocks noChangeShapeType="1"/>
            <a:stCxn id="12300" idx="5"/>
            <a:endCxn id="12293" idx="0"/>
          </p:cNvCxnSpPr>
          <p:nvPr/>
        </p:nvCxnSpPr>
        <p:spPr bwMode="auto">
          <a:xfrm>
            <a:off x="3263900" y="1696641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6" name="AutoShape 28"/>
          <p:cNvCxnSpPr>
            <a:cxnSpLocks noChangeShapeType="1"/>
            <a:stCxn id="12295" idx="7"/>
            <a:endCxn id="12296" idx="3"/>
          </p:cNvCxnSpPr>
          <p:nvPr/>
        </p:nvCxnSpPr>
        <p:spPr bwMode="auto">
          <a:xfrm flipV="1">
            <a:off x="3478213" y="2268141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7" name="AutoShape 29"/>
          <p:cNvCxnSpPr>
            <a:cxnSpLocks noChangeShapeType="1"/>
            <a:stCxn id="12300" idx="6"/>
            <a:endCxn id="12296" idx="1"/>
          </p:cNvCxnSpPr>
          <p:nvPr/>
        </p:nvCxnSpPr>
        <p:spPr bwMode="auto">
          <a:xfrm>
            <a:off x="3279775" y="1656953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8" name="AutoShape 30"/>
          <p:cNvCxnSpPr>
            <a:cxnSpLocks noChangeShapeType="1"/>
            <a:stCxn id="12302" idx="6"/>
            <a:endCxn id="12296" idx="2"/>
          </p:cNvCxnSpPr>
          <p:nvPr/>
        </p:nvCxnSpPr>
        <p:spPr bwMode="auto">
          <a:xfrm>
            <a:off x="3171825" y="2228453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9" name="AutoShape 31"/>
          <p:cNvCxnSpPr>
            <a:cxnSpLocks noChangeShapeType="1"/>
            <a:stCxn id="12297" idx="4"/>
            <a:endCxn id="12304" idx="0"/>
          </p:cNvCxnSpPr>
          <p:nvPr/>
        </p:nvCxnSpPr>
        <p:spPr bwMode="auto">
          <a:xfrm flipH="1">
            <a:off x="4727575" y="2171303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AutoShape 32"/>
          <p:cNvCxnSpPr>
            <a:cxnSpLocks noChangeShapeType="1"/>
            <a:stCxn id="12297" idx="7"/>
            <a:endCxn id="12303" idx="3"/>
          </p:cNvCxnSpPr>
          <p:nvPr/>
        </p:nvCxnSpPr>
        <p:spPr bwMode="auto">
          <a:xfrm flipV="1">
            <a:off x="4872038" y="1925241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AutoShape 33"/>
          <p:cNvCxnSpPr>
            <a:cxnSpLocks noChangeShapeType="1"/>
            <a:stCxn id="12303" idx="4"/>
            <a:endCxn id="12298" idx="1"/>
          </p:cNvCxnSpPr>
          <p:nvPr/>
        </p:nvCxnSpPr>
        <p:spPr bwMode="auto">
          <a:xfrm>
            <a:off x="5156200" y="1942703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2" name="AutoShape 34"/>
          <p:cNvCxnSpPr>
            <a:cxnSpLocks noChangeShapeType="1"/>
            <a:stCxn id="12304" idx="6"/>
            <a:endCxn id="12298" idx="2"/>
          </p:cNvCxnSpPr>
          <p:nvPr/>
        </p:nvCxnSpPr>
        <p:spPr bwMode="auto">
          <a:xfrm>
            <a:off x="4779963" y="2571353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3" name="AutoShape 35"/>
          <p:cNvCxnSpPr>
            <a:cxnSpLocks noChangeShapeType="1"/>
            <a:stCxn id="12303" idx="5"/>
            <a:endCxn id="12301" idx="2"/>
          </p:cNvCxnSpPr>
          <p:nvPr/>
        </p:nvCxnSpPr>
        <p:spPr bwMode="auto">
          <a:xfrm>
            <a:off x="5194300" y="1925241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4" name="AutoShape 36"/>
          <p:cNvCxnSpPr>
            <a:cxnSpLocks noChangeShapeType="1"/>
            <a:stCxn id="12297" idx="5"/>
            <a:endCxn id="12298" idx="1"/>
          </p:cNvCxnSpPr>
          <p:nvPr/>
        </p:nvCxnSpPr>
        <p:spPr bwMode="auto">
          <a:xfrm>
            <a:off x="4872038" y="2153841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5" name="AutoShape 37"/>
          <p:cNvCxnSpPr>
            <a:cxnSpLocks noChangeShapeType="1"/>
            <a:stCxn id="12301" idx="3"/>
            <a:endCxn id="12304" idx="7"/>
          </p:cNvCxnSpPr>
          <p:nvPr/>
        </p:nvCxnSpPr>
        <p:spPr bwMode="auto">
          <a:xfrm flipH="1">
            <a:off x="4765675" y="2153841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6" name="AutoShape 38"/>
          <p:cNvCxnSpPr>
            <a:cxnSpLocks noChangeShapeType="1"/>
            <a:stCxn id="12301" idx="4"/>
            <a:endCxn id="12305" idx="0"/>
          </p:cNvCxnSpPr>
          <p:nvPr/>
        </p:nvCxnSpPr>
        <p:spPr bwMode="auto">
          <a:xfrm flipH="1">
            <a:off x="5478463" y="2171303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7" name="AutoShape 39"/>
          <p:cNvCxnSpPr>
            <a:cxnSpLocks noChangeShapeType="1"/>
            <a:stCxn id="12304" idx="5"/>
            <a:endCxn id="12305" idx="2"/>
          </p:cNvCxnSpPr>
          <p:nvPr/>
        </p:nvCxnSpPr>
        <p:spPr bwMode="auto">
          <a:xfrm>
            <a:off x="4765675" y="2611041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8" name="AutoShape 40"/>
          <p:cNvCxnSpPr>
            <a:cxnSpLocks noChangeShapeType="1"/>
            <a:stCxn id="12296" idx="6"/>
            <a:endCxn id="12297" idx="2"/>
          </p:cNvCxnSpPr>
          <p:nvPr/>
        </p:nvCxnSpPr>
        <p:spPr bwMode="auto">
          <a:xfrm flipV="1">
            <a:off x="3922713" y="2114153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9" name="AutoShape 41"/>
          <p:cNvCxnSpPr>
            <a:cxnSpLocks noChangeShapeType="1"/>
            <a:stCxn id="12295" idx="5"/>
            <a:endCxn id="12305" idx="3"/>
          </p:cNvCxnSpPr>
          <p:nvPr/>
        </p:nvCxnSpPr>
        <p:spPr bwMode="auto">
          <a:xfrm>
            <a:off x="3478213" y="2611041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0" name="AutoShape 42"/>
          <p:cNvCxnSpPr>
            <a:cxnSpLocks noChangeShapeType="1"/>
            <a:stCxn id="12300" idx="7"/>
            <a:endCxn id="12297" idx="1"/>
          </p:cNvCxnSpPr>
          <p:nvPr/>
        </p:nvCxnSpPr>
        <p:spPr bwMode="auto">
          <a:xfrm>
            <a:off x="3263900" y="1617266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31" name="AutoShape 43"/>
          <p:cNvCxnSpPr>
            <a:cxnSpLocks noChangeShapeType="1"/>
            <a:stCxn id="12296" idx="5"/>
            <a:endCxn id="12304" idx="2"/>
          </p:cNvCxnSpPr>
          <p:nvPr/>
        </p:nvCxnSpPr>
        <p:spPr bwMode="auto">
          <a:xfrm>
            <a:off x="3906838" y="2268141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32" name="Text Box 44"/>
          <p:cNvSpPr txBox="1">
            <a:spLocks noChangeArrowheads="1"/>
          </p:cNvSpPr>
          <p:nvPr/>
        </p:nvSpPr>
        <p:spPr bwMode="auto">
          <a:xfrm>
            <a:off x="2667000" y="2590403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2333" name="Text Box 45"/>
          <p:cNvSpPr txBox="1">
            <a:spLocks noChangeArrowheads="1"/>
          </p:cNvSpPr>
          <p:nvPr/>
        </p:nvSpPr>
        <p:spPr bwMode="auto">
          <a:xfrm>
            <a:off x="5562600" y="2438003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B</a:t>
            </a:r>
          </a:p>
        </p:txBody>
      </p:sp>
      <p:pic>
        <p:nvPicPr>
          <p:cNvPr id="12334" name="Picture 4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4222750"/>
            <a:ext cx="26987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5" name="Rectangle 47"/>
          <p:cNvSpPr>
            <a:spLocks noChangeArrowheads="1"/>
          </p:cNvSpPr>
          <p:nvPr/>
        </p:nvSpPr>
        <p:spPr bwMode="auto">
          <a:xfrm>
            <a:off x="685800" y="48768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One idea: </a:t>
            </a:r>
            <a:r>
              <a:rPr lang="en-US" altLang="en-US" sz="2400" b="1" dirty="0">
                <a:solidFill>
                  <a:srgbClr val="006600"/>
                </a:solidFill>
                <a:latin typeface="Arial" panose="020B0604020202020204" pitchFamily="34" charset="0"/>
              </a:rPr>
              <a:t>Find minimum cut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gives you a segmentation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fast algorithms exist for doing this</a:t>
            </a:r>
          </a:p>
        </p:txBody>
      </p:sp>
      <p:sp>
        <p:nvSpPr>
          <p:cNvPr id="12336" name="TextBox 47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Source: Seitz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83616" y="1391698"/>
                <a:ext cx="12245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16" y="1391698"/>
                <a:ext cx="12245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980" r="-6468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362097" y="1906724"/>
                <a:ext cx="12166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097" y="1906724"/>
                <a:ext cx="121668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4020" r="-402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362097" y="2315300"/>
                <a:ext cx="1245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097" y="2315300"/>
                <a:ext cx="1245533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922" r="-6373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59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123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But min cut is not always the best cut...</a:t>
            </a:r>
          </a:p>
        </p:txBody>
      </p:sp>
      <p:pic>
        <p:nvPicPr>
          <p:cNvPr id="13315" name="Picture 4" descr="bad_cu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8794" y="1567612"/>
            <a:ext cx="5042080" cy="3201260"/>
          </a:xfrm>
          <a:noFill/>
        </p:spPr>
      </p:pic>
      <p:sp>
        <p:nvSpPr>
          <p:cNvPr id="2" name="Rectangle 1"/>
          <p:cNvSpPr/>
          <p:nvPr/>
        </p:nvSpPr>
        <p:spPr>
          <a:xfrm>
            <a:off x="444321" y="5003107"/>
            <a:ext cx="82617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Any </a:t>
            </a:r>
            <a:r>
              <a:rPr lang="en-GB" sz="2000" dirty="0"/>
              <a:t>cut that partitions out individual nodes on the right half will have smaller cut value 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</a:t>
            </a:r>
            <a:r>
              <a:rPr lang="en-GB" sz="2000" dirty="0"/>
              <a:t>cut that partitions the nodes into the left and right </a:t>
            </a:r>
            <a:r>
              <a:rPr lang="en-GB" sz="2000" dirty="0" smtClean="0"/>
              <a:t>halves will have large cut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75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Cuts in a graph</a:t>
            </a:r>
          </a:p>
        </p:txBody>
      </p:sp>
      <p:sp>
        <p:nvSpPr>
          <p:cNvPr id="14381" name="Rectangle 47"/>
          <p:cNvSpPr>
            <a:spLocks noChangeArrowheads="1"/>
          </p:cNvSpPr>
          <p:nvPr/>
        </p:nvSpPr>
        <p:spPr bwMode="auto">
          <a:xfrm>
            <a:off x="685800" y="32004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solidFill>
                  <a:srgbClr val="006600"/>
                </a:solidFill>
                <a:latin typeface="Arial" panose="020B0604020202020204" pitchFamily="34" charset="0"/>
              </a:rPr>
              <a:t>Normalized </a:t>
            </a:r>
            <a:r>
              <a:rPr lang="en-US" altLang="en-US" sz="20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Cut (Shi and Malik)</a:t>
            </a:r>
            <a:endParaRPr lang="en-US" altLang="en-US" sz="2000" b="1" dirty="0">
              <a:solidFill>
                <a:srgbClr val="006600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a cut penalizes large segments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fix by normalizing for size of segments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volume(A) = sum of costs of all edges that touch A</a:t>
            </a:r>
          </a:p>
        </p:txBody>
      </p:sp>
      <p:pic>
        <p:nvPicPr>
          <p:cNvPr id="14382" name="Picture 5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525963"/>
            <a:ext cx="4498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3" name="TextBox 46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Source: Seitz</a:t>
            </a:r>
          </a:p>
        </p:txBody>
      </p:sp>
      <p:sp>
        <p:nvSpPr>
          <p:cNvPr id="48" name="Oval 4"/>
          <p:cNvSpPr>
            <a:spLocks noChangeArrowheads="1"/>
          </p:cNvSpPr>
          <p:nvPr/>
        </p:nvSpPr>
        <p:spPr bwMode="auto">
          <a:xfrm>
            <a:off x="878935" y="1823938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9" name="Oval 5"/>
          <p:cNvSpPr>
            <a:spLocks noChangeArrowheads="1"/>
          </p:cNvSpPr>
          <p:nvPr/>
        </p:nvSpPr>
        <p:spPr bwMode="auto">
          <a:xfrm>
            <a:off x="1309147" y="1709638"/>
            <a:ext cx="106363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772572" y="2281138"/>
            <a:ext cx="106363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7"/>
          <p:cNvSpPr>
            <a:spLocks noChangeArrowheads="1"/>
          </p:cNvSpPr>
          <p:nvPr/>
        </p:nvSpPr>
        <p:spPr bwMode="auto">
          <a:xfrm>
            <a:off x="1415510" y="2395438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1844135" y="2052538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3" name="Oval 9"/>
          <p:cNvSpPr>
            <a:spLocks noChangeArrowheads="1"/>
          </p:cNvSpPr>
          <p:nvPr/>
        </p:nvSpPr>
        <p:spPr bwMode="auto">
          <a:xfrm>
            <a:off x="2809335" y="1938238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3345910" y="2395438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11"/>
          <p:cNvSpPr>
            <a:spLocks noChangeArrowheads="1"/>
          </p:cNvSpPr>
          <p:nvPr/>
        </p:nvSpPr>
        <p:spPr bwMode="auto">
          <a:xfrm>
            <a:off x="1094835" y="2509738"/>
            <a:ext cx="106362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" name="Oval 12"/>
          <p:cNvSpPr>
            <a:spLocks noChangeArrowheads="1"/>
          </p:cNvSpPr>
          <p:nvPr/>
        </p:nvSpPr>
        <p:spPr bwMode="auto">
          <a:xfrm>
            <a:off x="1201197" y="1481038"/>
            <a:ext cx="107950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7" name="Oval 13"/>
          <p:cNvSpPr>
            <a:spLocks noChangeArrowheads="1"/>
          </p:cNvSpPr>
          <p:nvPr/>
        </p:nvSpPr>
        <p:spPr bwMode="auto">
          <a:xfrm>
            <a:off x="3561810" y="1938238"/>
            <a:ext cx="106362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8" name="Oval 14"/>
          <p:cNvSpPr>
            <a:spLocks noChangeArrowheads="1"/>
          </p:cNvSpPr>
          <p:nvPr/>
        </p:nvSpPr>
        <p:spPr bwMode="auto">
          <a:xfrm>
            <a:off x="1094835" y="2052538"/>
            <a:ext cx="106362" cy="114300"/>
          </a:xfrm>
          <a:prstGeom prst="ellipse">
            <a:avLst/>
          </a:prstGeom>
          <a:solidFill>
            <a:srgbClr val="C0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9" name="Oval 15"/>
          <p:cNvSpPr>
            <a:spLocks noChangeArrowheads="1"/>
          </p:cNvSpPr>
          <p:nvPr/>
        </p:nvSpPr>
        <p:spPr bwMode="auto">
          <a:xfrm>
            <a:off x="3131597" y="1709638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0" name="Oval 16"/>
          <p:cNvSpPr>
            <a:spLocks noChangeArrowheads="1"/>
          </p:cNvSpPr>
          <p:nvPr/>
        </p:nvSpPr>
        <p:spPr bwMode="auto">
          <a:xfrm>
            <a:off x="2702972" y="2395438"/>
            <a:ext cx="106363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" name="Oval 17"/>
          <p:cNvSpPr>
            <a:spLocks noChangeArrowheads="1"/>
          </p:cNvSpPr>
          <p:nvPr/>
        </p:nvSpPr>
        <p:spPr bwMode="auto">
          <a:xfrm>
            <a:off x="3453860" y="2738338"/>
            <a:ext cx="107950" cy="114300"/>
          </a:xfrm>
          <a:prstGeom prst="ellipse">
            <a:avLst/>
          </a:prstGeom>
          <a:solidFill>
            <a:srgbClr val="0000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cxnSp>
        <p:nvCxnSpPr>
          <p:cNvPr id="62" name="AutoShape 18"/>
          <p:cNvCxnSpPr>
            <a:cxnSpLocks noChangeShapeType="1"/>
            <a:stCxn id="48" idx="5"/>
            <a:endCxn id="58" idx="1"/>
          </p:cNvCxnSpPr>
          <p:nvPr/>
        </p:nvCxnSpPr>
        <p:spPr bwMode="auto">
          <a:xfrm>
            <a:off x="971010" y="1920776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9"/>
          <p:cNvCxnSpPr>
            <a:cxnSpLocks noChangeShapeType="1"/>
            <a:stCxn id="50" idx="6"/>
            <a:endCxn id="58" idx="3"/>
          </p:cNvCxnSpPr>
          <p:nvPr/>
        </p:nvCxnSpPr>
        <p:spPr bwMode="auto">
          <a:xfrm flipV="1">
            <a:off x="878935" y="2149376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AutoShape 20"/>
          <p:cNvCxnSpPr>
            <a:cxnSpLocks noChangeShapeType="1"/>
            <a:stCxn id="50" idx="5"/>
            <a:endCxn id="55" idx="1"/>
          </p:cNvCxnSpPr>
          <p:nvPr/>
        </p:nvCxnSpPr>
        <p:spPr bwMode="auto">
          <a:xfrm>
            <a:off x="864647" y="2377976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21"/>
          <p:cNvCxnSpPr>
            <a:cxnSpLocks noChangeShapeType="1"/>
            <a:stCxn id="48" idx="3"/>
            <a:endCxn id="50" idx="0"/>
          </p:cNvCxnSpPr>
          <p:nvPr/>
        </p:nvCxnSpPr>
        <p:spPr bwMode="auto">
          <a:xfrm flipH="1">
            <a:off x="826547" y="1920776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22"/>
          <p:cNvCxnSpPr>
            <a:cxnSpLocks noChangeShapeType="1"/>
            <a:stCxn id="58" idx="4"/>
            <a:endCxn id="55" idx="0"/>
          </p:cNvCxnSpPr>
          <p:nvPr/>
        </p:nvCxnSpPr>
        <p:spPr bwMode="auto">
          <a:xfrm>
            <a:off x="1148810" y="2166838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23"/>
          <p:cNvCxnSpPr>
            <a:cxnSpLocks noChangeShapeType="1"/>
            <a:stCxn id="58" idx="7"/>
            <a:endCxn id="49" idx="4"/>
          </p:cNvCxnSpPr>
          <p:nvPr/>
        </p:nvCxnSpPr>
        <p:spPr bwMode="auto">
          <a:xfrm flipV="1">
            <a:off x="1185322" y="1823938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AutoShape 24"/>
          <p:cNvCxnSpPr>
            <a:cxnSpLocks noChangeShapeType="1"/>
            <a:stCxn id="58" idx="5"/>
            <a:endCxn id="51" idx="1"/>
          </p:cNvCxnSpPr>
          <p:nvPr/>
        </p:nvCxnSpPr>
        <p:spPr bwMode="auto">
          <a:xfrm>
            <a:off x="1185322" y="2149376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5"/>
          <p:cNvCxnSpPr>
            <a:cxnSpLocks noChangeShapeType="1"/>
            <a:stCxn id="55" idx="6"/>
            <a:endCxn id="51" idx="3"/>
          </p:cNvCxnSpPr>
          <p:nvPr/>
        </p:nvCxnSpPr>
        <p:spPr bwMode="auto">
          <a:xfrm flipV="1">
            <a:off x="1201197" y="2492276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6"/>
          <p:cNvCxnSpPr>
            <a:cxnSpLocks noChangeShapeType="1"/>
            <a:stCxn id="48" idx="7"/>
            <a:endCxn id="56" idx="3"/>
          </p:cNvCxnSpPr>
          <p:nvPr/>
        </p:nvCxnSpPr>
        <p:spPr bwMode="auto">
          <a:xfrm flipV="1">
            <a:off x="971010" y="1577876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27"/>
          <p:cNvCxnSpPr>
            <a:cxnSpLocks noChangeShapeType="1"/>
            <a:stCxn id="56" idx="5"/>
            <a:endCxn id="49" idx="0"/>
          </p:cNvCxnSpPr>
          <p:nvPr/>
        </p:nvCxnSpPr>
        <p:spPr bwMode="auto">
          <a:xfrm>
            <a:off x="1293272" y="1577876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28"/>
          <p:cNvCxnSpPr>
            <a:cxnSpLocks noChangeShapeType="1"/>
            <a:stCxn id="51" idx="7"/>
            <a:endCxn id="52" idx="3"/>
          </p:cNvCxnSpPr>
          <p:nvPr/>
        </p:nvCxnSpPr>
        <p:spPr bwMode="auto">
          <a:xfrm flipV="1">
            <a:off x="1507585" y="2149376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9"/>
          <p:cNvCxnSpPr>
            <a:cxnSpLocks noChangeShapeType="1"/>
            <a:stCxn id="56" idx="6"/>
            <a:endCxn id="52" idx="1"/>
          </p:cNvCxnSpPr>
          <p:nvPr/>
        </p:nvCxnSpPr>
        <p:spPr bwMode="auto">
          <a:xfrm>
            <a:off x="1309147" y="1538188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30"/>
          <p:cNvCxnSpPr>
            <a:cxnSpLocks noChangeShapeType="1"/>
            <a:stCxn id="58" idx="6"/>
            <a:endCxn id="52" idx="2"/>
          </p:cNvCxnSpPr>
          <p:nvPr/>
        </p:nvCxnSpPr>
        <p:spPr bwMode="auto">
          <a:xfrm>
            <a:off x="1201197" y="2109688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AutoShape 31"/>
          <p:cNvCxnSpPr>
            <a:cxnSpLocks noChangeShapeType="1"/>
            <a:stCxn id="53" idx="4"/>
            <a:endCxn id="60" idx="0"/>
          </p:cNvCxnSpPr>
          <p:nvPr/>
        </p:nvCxnSpPr>
        <p:spPr bwMode="auto">
          <a:xfrm flipH="1">
            <a:off x="2756947" y="2052538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32"/>
          <p:cNvCxnSpPr>
            <a:cxnSpLocks noChangeShapeType="1"/>
            <a:stCxn id="53" idx="7"/>
            <a:endCxn id="59" idx="3"/>
          </p:cNvCxnSpPr>
          <p:nvPr/>
        </p:nvCxnSpPr>
        <p:spPr bwMode="auto">
          <a:xfrm flipV="1">
            <a:off x="2901410" y="1806476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AutoShape 33"/>
          <p:cNvCxnSpPr>
            <a:cxnSpLocks noChangeShapeType="1"/>
            <a:stCxn id="59" idx="4"/>
            <a:endCxn id="54" idx="1"/>
          </p:cNvCxnSpPr>
          <p:nvPr/>
        </p:nvCxnSpPr>
        <p:spPr bwMode="auto">
          <a:xfrm>
            <a:off x="3185572" y="1823938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AutoShape 34"/>
          <p:cNvCxnSpPr>
            <a:cxnSpLocks noChangeShapeType="1"/>
            <a:stCxn id="60" idx="6"/>
            <a:endCxn id="54" idx="2"/>
          </p:cNvCxnSpPr>
          <p:nvPr/>
        </p:nvCxnSpPr>
        <p:spPr bwMode="auto">
          <a:xfrm>
            <a:off x="2809335" y="2452588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35"/>
          <p:cNvCxnSpPr>
            <a:cxnSpLocks noChangeShapeType="1"/>
            <a:stCxn id="59" idx="5"/>
            <a:endCxn id="57" idx="2"/>
          </p:cNvCxnSpPr>
          <p:nvPr/>
        </p:nvCxnSpPr>
        <p:spPr bwMode="auto">
          <a:xfrm>
            <a:off x="3223672" y="1806476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AutoShape 36"/>
          <p:cNvCxnSpPr>
            <a:cxnSpLocks noChangeShapeType="1"/>
            <a:stCxn id="53" idx="5"/>
            <a:endCxn id="54" idx="1"/>
          </p:cNvCxnSpPr>
          <p:nvPr/>
        </p:nvCxnSpPr>
        <p:spPr bwMode="auto">
          <a:xfrm>
            <a:off x="2901410" y="2035076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AutoShape 37"/>
          <p:cNvCxnSpPr>
            <a:cxnSpLocks noChangeShapeType="1"/>
            <a:stCxn id="57" idx="3"/>
            <a:endCxn id="60" idx="7"/>
          </p:cNvCxnSpPr>
          <p:nvPr/>
        </p:nvCxnSpPr>
        <p:spPr bwMode="auto">
          <a:xfrm flipH="1">
            <a:off x="2795047" y="2035076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AutoShape 38"/>
          <p:cNvCxnSpPr>
            <a:cxnSpLocks noChangeShapeType="1"/>
            <a:stCxn id="57" idx="4"/>
            <a:endCxn id="61" idx="0"/>
          </p:cNvCxnSpPr>
          <p:nvPr/>
        </p:nvCxnSpPr>
        <p:spPr bwMode="auto">
          <a:xfrm flipH="1">
            <a:off x="3507835" y="2052538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AutoShape 39"/>
          <p:cNvCxnSpPr>
            <a:cxnSpLocks noChangeShapeType="1"/>
            <a:stCxn id="60" idx="5"/>
            <a:endCxn id="61" idx="2"/>
          </p:cNvCxnSpPr>
          <p:nvPr/>
        </p:nvCxnSpPr>
        <p:spPr bwMode="auto">
          <a:xfrm>
            <a:off x="2795047" y="2492276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AutoShape 40"/>
          <p:cNvCxnSpPr>
            <a:cxnSpLocks noChangeShapeType="1"/>
            <a:stCxn id="52" idx="6"/>
            <a:endCxn id="53" idx="2"/>
          </p:cNvCxnSpPr>
          <p:nvPr/>
        </p:nvCxnSpPr>
        <p:spPr bwMode="auto">
          <a:xfrm flipV="1">
            <a:off x="1952085" y="1995388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AutoShape 41"/>
          <p:cNvCxnSpPr>
            <a:cxnSpLocks noChangeShapeType="1"/>
            <a:stCxn id="51" idx="5"/>
            <a:endCxn id="61" idx="3"/>
          </p:cNvCxnSpPr>
          <p:nvPr/>
        </p:nvCxnSpPr>
        <p:spPr bwMode="auto">
          <a:xfrm>
            <a:off x="1507585" y="2492276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AutoShape 42"/>
          <p:cNvCxnSpPr>
            <a:cxnSpLocks noChangeShapeType="1"/>
            <a:stCxn id="56" idx="7"/>
            <a:endCxn id="53" idx="1"/>
          </p:cNvCxnSpPr>
          <p:nvPr/>
        </p:nvCxnSpPr>
        <p:spPr bwMode="auto">
          <a:xfrm>
            <a:off x="1293272" y="1498501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AutoShape 43"/>
          <p:cNvCxnSpPr>
            <a:cxnSpLocks noChangeShapeType="1"/>
            <a:stCxn id="52" idx="5"/>
            <a:endCxn id="60" idx="2"/>
          </p:cNvCxnSpPr>
          <p:nvPr/>
        </p:nvCxnSpPr>
        <p:spPr bwMode="auto">
          <a:xfrm>
            <a:off x="1936210" y="2149376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696372" y="2471638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89" name="Text Box 45"/>
          <p:cNvSpPr txBox="1">
            <a:spLocks noChangeArrowheads="1"/>
          </p:cNvSpPr>
          <p:nvPr/>
        </p:nvSpPr>
        <p:spPr bwMode="auto">
          <a:xfrm>
            <a:off x="3591972" y="2319238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2" name="Rectangle 1"/>
          <p:cNvSpPr/>
          <p:nvPr/>
        </p:nvSpPr>
        <p:spPr>
          <a:xfrm>
            <a:off x="4192588" y="157333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smtClean="0"/>
              <a:t>Computes </a:t>
            </a:r>
            <a:r>
              <a:rPr lang="en-GB" sz="2000" dirty="0"/>
              <a:t>the </a:t>
            </a:r>
            <a:r>
              <a:rPr lang="en-GB" sz="2000" b="1" dirty="0">
                <a:solidFill>
                  <a:srgbClr val="0000FF"/>
                </a:solidFill>
              </a:rPr>
              <a:t>cut cost</a:t>
            </a:r>
            <a:r>
              <a:rPr lang="en-GB" sz="2000" dirty="0">
                <a:solidFill>
                  <a:srgbClr val="0000FF"/>
                </a:solidFill>
              </a:rPr>
              <a:t> </a:t>
            </a:r>
            <a:r>
              <a:rPr lang="en-GB" sz="2000" dirty="0"/>
              <a:t>as a </a:t>
            </a:r>
            <a:r>
              <a:rPr lang="en-GB" sz="2000" b="1" dirty="0">
                <a:solidFill>
                  <a:srgbClr val="C00000"/>
                </a:solidFill>
              </a:rPr>
              <a:t>fraction of the total edge connections</a:t>
            </a:r>
            <a:r>
              <a:rPr lang="en-GB" sz="2000" dirty="0"/>
              <a:t> to all the nodes in the </a:t>
            </a:r>
            <a:r>
              <a:rPr lang="en-GB" sz="2000" dirty="0" smtClean="0"/>
              <a:t>graph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19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Recursive normalized cuts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Given an image or image sequence, set up a weighted graph: G=(V, E)</a:t>
            </a:r>
          </a:p>
          <a:p>
            <a:pPr marL="914400" lvl="1" indent="-514350">
              <a:defRPr/>
            </a:pPr>
            <a:r>
              <a:rPr lang="en-US" dirty="0" smtClean="0"/>
              <a:t>Vertex for each pixel</a:t>
            </a:r>
          </a:p>
          <a:p>
            <a:pPr marL="914400" lvl="1" indent="-514350">
              <a:defRPr/>
            </a:pPr>
            <a:r>
              <a:rPr lang="en-US" dirty="0" smtClean="0"/>
              <a:t>Edge weight for nearby pairs of pixels </a:t>
            </a:r>
          </a:p>
          <a:p>
            <a:pPr marL="914400" lvl="1" indent="-514350">
              <a:defRPr/>
            </a:pPr>
            <a:endParaRPr lang="en-US" dirty="0" smtClean="0"/>
          </a:p>
          <a:p>
            <a:pPr marL="514350" indent="-514350">
              <a:buFont typeface="Arial" panose="020B0604020202020204" pitchFamily="34" charset="0"/>
              <a:buAutoNum type="arabicPeriod" startAt="2"/>
              <a:defRPr/>
            </a:pPr>
            <a:r>
              <a:rPr lang="en-US" dirty="0" smtClean="0"/>
              <a:t>Solve for eigenvectors with the smallest Eigen values: (D − W)y = </a:t>
            </a:r>
            <a:r>
              <a:rPr lang="el-GR" i="1" dirty="0" smtClean="0"/>
              <a:t>λ</a:t>
            </a:r>
            <a:r>
              <a:rPr lang="en-US" i="1" dirty="0" err="1" smtClean="0"/>
              <a:t>Dy</a:t>
            </a:r>
            <a:endParaRPr lang="en-US" i="1" dirty="0" smtClean="0"/>
          </a:p>
          <a:p>
            <a:pPr marL="914400" lvl="1" indent="-514350">
              <a:defRPr/>
            </a:pPr>
            <a:r>
              <a:rPr lang="en-US" dirty="0" smtClean="0"/>
              <a:t>Use the eigenvector with the second smallest Eigen value to bipartition the graph</a:t>
            </a:r>
          </a:p>
          <a:p>
            <a:pPr marL="914400" lvl="1" indent="-514350">
              <a:defRPr/>
            </a:pPr>
            <a:r>
              <a:rPr lang="en-US" dirty="0" smtClean="0"/>
              <a:t>Note: this is an approximation</a:t>
            </a:r>
          </a:p>
          <a:p>
            <a:pPr marL="514350" indent="-514350"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marL="514350" indent="-514350">
              <a:buFont typeface="Arial" panose="020B0604020202020204" pitchFamily="34" charset="0"/>
              <a:buNone/>
              <a:defRPr/>
            </a:pPr>
            <a:r>
              <a:rPr lang="en-US" dirty="0" smtClean="0"/>
              <a:t>4.   Recursively repartition the segmented parts if necessary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6211888"/>
            <a:ext cx="6781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i="1" dirty="0">
              <a:latin typeface="Arial" panose="020B0604020202020204" pitchFamily="34" charset="0"/>
              <a:hlinkClick r:id="rId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Arial" panose="020B0604020202020204" pitchFamily="34" charset="0"/>
                <a:hlinkClick r:id="rId2"/>
              </a:rPr>
              <a:t>http://www.cs.berkeley.edu/~malik/papers/SM-n</a:t>
            </a:r>
            <a:r>
              <a:rPr lang="en-US" altLang="en-US" sz="1800" b="1" i="1" dirty="0">
                <a:latin typeface="Arial" panose="020B0604020202020204" pitchFamily="34" charset="0"/>
                <a:hlinkClick r:id="rId2"/>
              </a:rPr>
              <a:t>cut</a:t>
            </a:r>
            <a:r>
              <a:rPr lang="en-US" altLang="en-US" sz="1800" i="1" dirty="0">
                <a:latin typeface="Arial" panose="020B0604020202020204" pitchFamily="34" charset="0"/>
                <a:hlinkClick r:id="rId2"/>
              </a:rPr>
              <a:t>.pdf</a:t>
            </a:r>
            <a:endParaRPr lang="en-US" altLang="en-US" sz="1800" i="1" dirty="0"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0600" y="6488113"/>
            <a:ext cx="954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Details:</a:t>
            </a:r>
          </a:p>
        </p:txBody>
      </p:sp>
    </p:spTree>
    <p:extLst>
      <p:ext uri="{BB962C8B-B14F-4D97-AF65-F5344CB8AC3E}">
        <p14:creationId xmlns:p14="http://schemas.microsoft.com/office/powerpoint/2010/main" val="2159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Normalized cuts results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6849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8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Normalized cuts: Pro and con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628650" y="1604093"/>
            <a:ext cx="7886700" cy="435133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000" dirty="0" smtClean="0"/>
              <a:t>Pros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Generic framework, can be used with many different features and affinity formulations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Provides regular segments</a:t>
            </a:r>
          </a:p>
          <a:p>
            <a:pPr marL="571500" lvl="1" indent="0" eaLnBrk="1" hangingPunct="1">
              <a:buNone/>
              <a:defRPr/>
            </a:pPr>
            <a:endParaRPr lang="en-US" sz="2000" dirty="0" smtClean="0"/>
          </a:p>
          <a:p>
            <a:pPr marL="0" indent="0" eaLnBrk="1" hangingPunct="1">
              <a:buNone/>
              <a:defRPr/>
            </a:pPr>
            <a:r>
              <a:rPr lang="en-US" sz="2000" dirty="0" smtClean="0"/>
              <a:t>Cons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Need to chose number of segments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High storage requirement and time complexity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Bias towards partitioning into equal segments</a:t>
            </a:r>
          </a:p>
          <a:p>
            <a:pPr marL="571500" lvl="1" indent="0" eaLnBrk="1" hangingPunct="1">
              <a:buNone/>
              <a:defRPr/>
            </a:pPr>
            <a:endParaRPr lang="en-US" sz="2000" dirty="0" smtClean="0"/>
          </a:p>
          <a:p>
            <a:pPr indent="0" eaLnBrk="1" hangingPunct="1">
              <a:buNone/>
              <a:defRPr/>
            </a:pPr>
            <a:r>
              <a:rPr lang="en-US" sz="2000" dirty="0" smtClean="0"/>
              <a:t>Usage</a:t>
            </a:r>
          </a:p>
          <a:p>
            <a:pPr marL="1027113" lvl="1" indent="-455613" eaLnBrk="1" hangingPunct="1">
              <a:defRPr/>
            </a:pPr>
            <a:r>
              <a:rPr lang="en-US" sz="2000" dirty="0" smtClean="0"/>
              <a:t>Use for over segmentation when you want regular segments</a:t>
            </a:r>
          </a:p>
        </p:txBody>
      </p:sp>
    </p:spTree>
    <p:extLst>
      <p:ext uri="{BB962C8B-B14F-4D97-AF65-F5344CB8AC3E}">
        <p14:creationId xmlns:p14="http://schemas.microsoft.com/office/powerpoint/2010/main" val="26456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Clustering based Image segmentation</a:t>
            </a:r>
          </a:p>
          <a:p>
            <a:endParaRPr lang="en-US" dirty="0"/>
          </a:p>
          <a:p>
            <a:r>
              <a:rPr lang="en-US" dirty="0" smtClean="0"/>
              <a:t>Mean Shift</a:t>
            </a:r>
          </a:p>
          <a:p>
            <a:endParaRPr lang="en-US" dirty="0"/>
          </a:p>
          <a:p>
            <a:r>
              <a:rPr lang="en-US" dirty="0" smtClean="0"/>
              <a:t> Kernel density estimation</a:t>
            </a:r>
          </a:p>
          <a:p>
            <a:endParaRPr lang="en-US" dirty="0"/>
          </a:p>
          <a:p>
            <a:r>
              <a:rPr lang="en-US" dirty="0" smtClean="0"/>
              <a:t>Application of Mean shift: Filtering, Clustering, Segmentation</a:t>
            </a:r>
          </a:p>
          <a:p>
            <a:endParaRPr lang="en-US" dirty="0"/>
          </a:p>
          <a:p>
            <a:r>
              <a:rPr lang="en-US" dirty="0" smtClean="0"/>
              <a:t> Watershed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75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GB" dirty="0" smtClean="0"/>
              <a:t>A user imposes </a:t>
            </a:r>
            <a:r>
              <a:rPr lang="en-GB" dirty="0"/>
              <a:t>certain </a:t>
            </a:r>
            <a:r>
              <a:rPr lang="en-GB" b="1" dirty="0">
                <a:solidFill>
                  <a:srgbClr val="C00000"/>
                </a:solidFill>
              </a:rPr>
              <a:t>hard constraints </a:t>
            </a:r>
            <a:r>
              <a:rPr lang="en-GB" dirty="0"/>
              <a:t>for </a:t>
            </a:r>
            <a:r>
              <a:rPr lang="en-GB" dirty="0" smtClean="0"/>
              <a:t>segmentation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These </a:t>
            </a:r>
            <a:r>
              <a:rPr lang="en-GB" dirty="0"/>
              <a:t>hard constraints provide clues on what the user intends to </a:t>
            </a:r>
            <a:r>
              <a:rPr lang="en-GB" dirty="0" smtClean="0"/>
              <a:t>segment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Rest </a:t>
            </a:r>
            <a:r>
              <a:rPr lang="en-GB" dirty="0"/>
              <a:t>of the image is segmented automatically by computing a global optimum among all </a:t>
            </a:r>
            <a:r>
              <a:rPr lang="en-GB" dirty="0" smtClean="0"/>
              <a:t>segmentations</a:t>
            </a:r>
          </a:p>
          <a:p>
            <a:endParaRPr lang="en-GB" dirty="0"/>
          </a:p>
          <a:p>
            <a:r>
              <a:rPr lang="en-GB" dirty="0"/>
              <a:t> The </a:t>
            </a:r>
            <a:r>
              <a:rPr lang="en-GB" b="1" dirty="0">
                <a:solidFill>
                  <a:srgbClr val="C00000"/>
                </a:solidFill>
              </a:rPr>
              <a:t>cost function </a:t>
            </a:r>
            <a:r>
              <a:rPr lang="en-GB" dirty="0"/>
              <a:t>is defined in terms of boundary and region properties of the </a:t>
            </a:r>
            <a:r>
              <a:rPr lang="en-GB" dirty="0" smtClean="0"/>
              <a:t>segments</a:t>
            </a:r>
          </a:p>
          <a:p>
            <a:endParaRPr lang="en-GB" dirty="0"/>
          </a:p>
          <a:p>
            <a:r>
              <a:rPr lang="en-GB" dirty="0"/>
              <a:t>These properties can be viewed as </a:t>
            </a:r>
            <a:r>
              <a:rPr lang="en-GB" b="1" dirty="0">
                <a:solidFill>
                  <a:srgbClr val="0000FF"/>
                </a:solidFill>
              </a:rPr>
              <a:t>soft constraints </a:t>
            </a:r>
            <a:r>
              <a:rPr lang="en-GB" dirty="0"/>
              <a:t>for segmentation.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32"/>
          <p:cNvGrpSpPr>
            <a:grpSpLocks/>
          </p:cNvGrpSpPr>
          <p:nvPr/>
        </p:nvGrpSpPr>
        <p:grpSpPr bwMode="auto">
          <a:xfrm>
            <a:off x="591825" y="1970402"/>
            <a:ext cx="3028950" cy="2343150"/>
            <a:chOff x="240" y="1314"/>
            <a:chExt cx="1908" cy="1476"/>
          </a:xfrm>
        </p:grpSpPr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578" y="1434"/>
              <a:ext cx="1202" cy="12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(</a:t>
            </a:r>
            <a:r>
              <a:rPr lang="en-US" dirty="0" err="1" smtClean="0"/>
              <a:t>Boycov</a:t>
            </a:r>
            <a:r>
              <a:rPr lang="en-US" dirty="0" smtClean="0"/>
              <a:t> and Jolley)</a:t>
            </a:r>
            <a:endParaRPr lang="en-US" dirty="0"/>
          </a:p>
        </p:txBody>
      </p:sp>
      <p:pic>
        <p:nvPicPr>
          <p:cNvPr id="4" name="Picture 2" descr="Pictur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/>
          <a:stretch>
            <a:fillRect/>
          </a:stretch>
        </p:blipFill>
        <p:spPr bwMode="auto">
          <a:xfrm>
            <a:off x="3978276" y="2282825"/>
            <a:ext cx="4835525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590363" y="1452877"/>
            <a:ext cx="1042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400"/>
              <a:t>Image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4662489" y="3371850"/>
            <a:ext cx="3478212" cy="7938"/>
            <a:chOff x="2777" y="2054"/>
            <a:chExt cx="2191" cy="5"/>
          </a:xfrm>
        </p:grpSpPr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3178" y="2054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 flipV="1">
              <a:off x="4370" y="2054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 flipV="1">
              <a:off x="3569" y="2054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3966" y="2054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V="1">
              <a:off x="4770" y="2059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flipV="1">
              <a:off x="2777" y="2058"/>
              <a:ext cx="198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4587876" y="2174875"/>
            <a:ext cx="3602038" cy="1114425"/>
            <a:chOff x="2730" y="1300"/>
            <a:chExt cx="2269" cy="702"/>
          </a:xfrm>
        </p:grpSpPr>
        <p:sp>
          <p:nvSpPr>
            <p:cNvPr id="14" name="Line 17"/>
            <p:cNvSpPr>
              <a:spLocks noChangeShapeType="1"/>
            </p:cNvSpPr>
            <p:nvPr/>
          </p:nvSpPr>
          <p:spPr bwMode="auto">
            <a:xfrm rot="-10800000" flipH="1" flipV="1">
              <a:off x="3929" y="1321"/>
              <a:ext cx="689" cy="6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rot="-10800000" flipH="1" flipV="1">
              <a:off x="3913" y="1339"/>
              <a:ext cx="346" cy="61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rot="-10800000" flipH="1" flipV="1">
              <a:off x="3873" y="1345"/>
              <a:ext cx="0" cy="61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rot="10800000" flipV="1">
              <a:off x="3503" y="1345"/>
              <a:ext cx="347" cy="63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rot="10800000" flipV="1">
              <a:off x="3129" y="1318"/>
              <a:ext cx="693" cy="6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rot="10800000" flipV="1">
              <a:off x="2730" y="1303"/>
              <a:ext cx="1074" cy="6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rot="-10800000" flipH="1" flipV="1">
              <a:off x="3956" y="1300"/>
              <a:ext cx="1043" cy="7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Group 24"/>
          <p:cNvGrpSpPr>
            <a:grpSpLocks/>
          </p:cNvGrpSpPr>
          <p:nvPr/>
        </p:nvGrpSpPr>
        <p:grpSpPr bwMode="auto">
          <a:xfrm>
            <a:off x="4602164" y="3511550"/>
            <a:ext cx="3621087" cy="1155700"/>
            <a:chOff x="2739" y="2142"/>
            <a:chExt cx="2281" cy="728"/>
          </a:xfrm>
        </p:grpSpPr>
        <p:sp>
          <p:nvSpPr>
            <p:cNvPr id="22" name="Line 25"/>
            <p:cNvSpPr>
              <a:spLocks noChangeShapeType="1"/>
            </p:cNvSpPr>
            <p:nvPr/>
          </p:nvSpPr>
          <p:spPr bwMode="auto">
            <a:xfrm flipH="1" flipV="1">
              <a:off x="3112" y="2157"/>
              <a:ext cx="698" cy="66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 flipH="1" flipV="1">
              <a:off x="3492" y="2173"/>
              <a:ext cx="361" cy="62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H="1" flipV="1">
              <a:off x="3877" y="2170"/>
              <a:ext cx="0" cy="6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 flipV="1">
              <a:off x="3902" y="2166"/>
              <a:ext cx="353" cy="62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Line 29"/>
            <p:cNvSpPr>
              <a:spLocks noChangeShapeType="1"/>
            </p:cNvSpPr>
            <p:nvPr/>
          </p:nvSpPr>
          <p:spPr bwMode="auto">
            <a:xfrm flipV="1">
              <a:off x="3940" y="2162"/>
              <a:ext cx="729" cy="65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 flipH="1" flipV="1">
              <a:off x="2739" y="2142"/>
              <a:ext cx="1043" cy="72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Line 31"/>
            <p:cNvSpPr>
              <a:spLocks noChangeShapeType="1"/>
            </p:cNvSpPr>
            <p:nvPr/>
          </p:nvSpPr>
          <p:spPr bwMode="auto">
            <a:xfrm flipV="1">
              <a:off x="3961" y="2153"/>
              <a:ext cx="1059" cy="69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41"/>
          <p:cNvGrpSpPr>
            <a:grpSpLocks/>
          </p:cNvGrpSpPr>
          <p:nvPr/>
        </p:nvGrpSpPr>
        <p:grpSpPr bwMode="auto">
          <a:xfrm>
            <a:off x="4343401" y="3222625"/>
            <a:ext cx="4125913" cy="331788"/>
            <a:chOff x="2576" y="1960"/>
            <a:chExt cx="2599" cy="209"/>
          </a:xfrm>
        </p:grpSpPr>
        <p:sp>
          <p:nvSpPr>
            <p:cNvPr id="34" name="Oval 42"/>
            <p:cNvSpPr>
              <a:spLocks noChangeArrowheads="1"/>
            </p:cNvSpPr>
            <p:nvPr/>
          </p:nvSpPr>
          <p:spPr bwMode="auto">
            <a:xfrm flipV="1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Oval 43"/>
            <p:cNvSpPr>
              <a:spLocks noChangeArrowheads="1"/>
            </p:cNvSpPr>
            <p:nvPr/>
          </p:nvSpPr>
          <p:spPr bwMode="auto">
            <a:xfrm flipV="1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Oval 44"/>
            <p:cNvSpPr>
              <a:spLocks noChangeArrowheads="1"/>
            </p:cNvSpPr>
            <p:nvPr/>
          </p:nvSpPr>
          <p:spPr bwMode="auto">
            <a:xfrm flipV="1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Oval 45"/>
            <p:cNvSpPr>
              <a:spLocks noChangeArrowheads="1"/>
            </p:cNvSpPr>
            <p:nvPr/>
          </p:nvSpPr>
          <p:spPr bwMode="auto">
            <a:xfrm flipV="1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8" name="Group 46"/>
            <p:cNvGrpSpPr>
              <a:grpSpLocks/>
            </p:cNvGrpSpPr>
            <p:nvPr/>
          </p:nvGrpSpPr>
          <p:grpSpPr bwMode="auto"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39" name="Oval 47"/>
              <p:cNvSpPr>
                <a:spLocks noChangeArrowheads="1"/>
              </p:cNvSpPr>
              <p:nvPr/>
            </p:nvSpPr>
            <p:spPr bwMode="auto">
              <a:xfrm flipV="1">
                <a:off x="3766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0" name="Oval 48"/>
              <p:cNvSpPr>
                <a:spLocks noChangeArrowheads="1"/>
              </p:cNvSpPr>
              <p:nvPr/>
            </p:nvSpPr>
            <p:spPr bwMode="auto">
              <a:xfrm flipV="1">
                <a:off x="3370" y="1968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1" name="Oval 49"/>
              <p:cNvSpPr>
                <a:spLocks noChangeArrowheads="1"/>
              </p:cNvSpPr>
              <p:nvPr/>
            </p:nvSpPr>
            <p:spPr bwMode="auto">
              <a:xfrm flipV="1">
                <a:off x="4171" y="1962"/>
                <a:ext cx="198" cy="1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56"/>
          <p:cNvGrpSpPr>
            <a:grpSpLocks/>
          </p:cNvGrpSpPr>
          <p:nvPr/>
        </p:nvGrpSpPr>
        <p:grpSpPr bwMode="auto">
          <a:xfrm>
            <a:off x="5026025" y="1468438"/>
            <a:ext cx="2681288" cy="777875"/>
            <a:chOff x="3006" y="855"/>
            <a:chExt cx="1689" cy="490"/>
          </a:xfrm>
        </p:grpSpPr>
        <p:sp>
          <p:nvSpPr>
            <p:cNvPr id="43" name="Text Box 51"/>
            <p:cNvSpPr txBox="1">
              <a:spLocks noChangeArrowheads="1"/>
            </p:cNvSpPr>
            <p:nvPr/>
          </p:nvSpPr>
          <p:spPr bwMode="auto">
            <a:xfrm>
              <a:off x="3006" y="855"/>
              <a:ext cx="168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dirty="0"/>
                <a:t>Foreground (source)</a:t>
              </a:r>
            </a:p>
          </p:txBody>
        </p:sp>
        <p:sp>
          <p:nvSpPr>
            <p:cNvPr id="44" name="Oval 52"/>
            <p:cNvSpPr>
              <a:spLocks noChangeArrowheads="1"/>
            </p:cNvSpPr>
            <p:nvPr/>
          </p:nvSpPr>
          <p:spPr bwMode="auto">
            <a:xfrm flipV="1">
              <a:off x="3779" y="1147"/>
              <a:ext cx="198" cy="19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1AE0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" name="Oval 34"/>
          <p:cNvSpPr>
            <a:spLocks noChangeArrowheads="1"/>
          </p:cNvSpPr>
          <p:nvPr/>
        </p:nvSpPr>
        <p:spPr bwMode="auto">
          <a:xfrm>
            <a:off x="1161738" y="2221227"/>
            <a:ext cx="1908175" cy="19335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53"/>
          <p:cNvGrpSpPr>
            <a:grpSpLocks/>
          </p:cNvGrpSpPr>
          <p:nvPr/>
        </p:nvGrpSpPr>
        <p:grpSpPr bwMode="auto">
          <a:xfrm>
            <a:off x="5221287" y="4545013"/>
            <a:ext cx="2417763" cy="768350"/>
            <a:chOff x="3129" y="2793"/>
            <a:chExt cx="1523" cy="484"/>
          </a:xfrm>
        </p:grpSpPr>
        <p:sp>
          <p:nvSpPr>
            <p:cNvPr id="46" name="Text Box 54"/>
            <p:cNvSpPr txBox="1">
              <a:spLocks noChangeArrowheads="1"/>
            </p:cNvSpPr>
            <p:nvPr/>
          </p:nvSpPr>
          <p:spPr bwMode="auto">
            <a:xfrm>
              <a:off x="3129" y="3025"/>
              <a:ext cx="152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dirty="0" smtClean="0"/>
                <a:t>Background(sink</a:t>
              </a:r>
              <a:r>
                <a:rPr lang="en-GB" altLang="en-US" sz="2000" dirty="0"/>
                <a:t>)</a:t>
              </a:r>
            </a:p>
          </p:txBody>
        </p:sp>
        <p:sp>
          <p:nvSpPr>
            <p:cNvPr id="47" name="Oval 55"/>
            <p:cNvSpPr>
              <a:spLocks noChangeArrowheads="1"/>
            </p:cNvSpPr>
            <p:nvPr/>
          </p:nvSpPr>
          <p:spPr bwMode="auto">
            <a:xfrm rot="10800000" flipV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1AE0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Line 35"/>
          <p:cNvSpPr>
            <a:spLocks noChangeShapeType="1"/>
          </p:cNvSpPr>
          <p:nvPr/>
        </p:nvSpPr>
        <p:spPr bwMode="auto">
          <a:xfrm>
            <a:off x="595000" y="3583302"/>
            <a:ext cx="30130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 Box 38"/>
          <p:cNvSpPr txBox="1">
            <a:spLocks noChangeArrowheads="1"/>
          </p:cNvSpPr>
          <p:nvPr/>
        </p:nvSpPr>
        <p:spPr bwMode="auto">
          <a:xfrm>
            <a:off x="1073151" y="5495994"/>
            <a:ext cx="7029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2000" b="1" i="1" dirty="0">
                <a:solidFill>
                  <a:srgbClr val="0000FF"/>
                </a:solidFill>
              </a:rPr>
              <a:t>Cut:</a:t>
            </a:r>
            <a:r>
              <a:rPr lang="de-DE" altLang="en-US" sz="2000" dirty="0">
                <a:solidFill>
                  <a:srgbClr val="0000FF"/>
                </a:solidFill>
              </a:rPr>
              <a:t> </a:t>
            </a:r>
            <a:r>
              <a:rPr lang="de-DE" altLang="en-US" sz="2000" dirty="0"/>
              <a:t>separating source and sink; Energy: collection of edges</a:t>
            </a:r>
            <a:endParaRPr lang="en-GB" altLang="en-US" dirty="0"/>
          </a:p>
        </p:txBody>
      </p:sp>
      <p:sp>
        <p:nvSpPr>
          <p:cNvPr id="53" name="Text Box 39"/>
          <p:cNvSpPr txBox="1">
            <a:spLocks noChangeArrowheads="1"/>
          </p:cNvSpPr>
          <p:nvPr/>
        </p:nvSpPr>
        <p:spPr bwMode="auto">
          <a:xfrm>
            <a:off x="1063626" y="5934144"/>
            <a:ext cx="692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en-US" sz="2000" b="1" i="1" dirty="0">
                <a:solidFill>
                  <a:srgbClr val="0000FF"/>
                </a:solidFill>
              </a:rPr>
              <a:t>Min Cut:</a:t>
            </a:r>
            <a:r>
              <a:rPr lang="de-DE" altLang="en-US" sz="2000" dirty="0">
                <a:solidFill>
                  <a:srgbClr val="0000FF"/>
                </a:solidFill>
              </a:rPr>
              <a:t> </a:t>
            </a:r>
            <a:r>
              <a:rPr lang="de-DE" altLang="en-US" sz="2000" dirty="0"/>
              <a:t>Global minimal enegry in polynomial time</a:t>
            </a:r>
            <a:endParaRPr lang="en-GB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858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function formulation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42" y="1690689"/>
            <a:ext cx="3006010" cy="379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83" y="2340413"/>
            <a:ext cx="3327781" cy="3780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196" y="1690689"/>
            <a:ext cx="175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Cost function: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24196" y="2318347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Membership function: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77" y="3016252"/>
            <a:ext cx="2675788" cy="6630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4196" y="3064001"/>
            <a:ext cx="2717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Region</a:t>
            </a:r>
            <a:r>
              <a:rPr lang="en-US" sz="2000" dirty="0" smtClean="0"/>
              <a:t> property term: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417" y="3845189"/>
            <a:ext cx="4102810" cy="7417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4196" y="3977980"/>
            <a:ext cx="3046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Boundary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property term: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417" y="4872957"/>
            <a:ext cx="3519219" cy="74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Labeling as a graph problem</a:t>
            </a:r>
          </a:p>
        </p:txBody>
      </p:sp>
      <p:sp>
        <p:nvSpPr>
          <p:cNvPr id="153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en-US" dirty="0"/>
              <a:t>Each pixel = node</a:t>
            </a:r>
          </a:p>
          <a:p>
            <a:r>
              <a:rPr lang="en-US" altLang="en-US" dirty="0"/>
              <a:t>Add two nodes F &amp; B</a:t>
            </a:r>
          </a:p>
          <a:p>
            <a:r>
              <a:rPr lang="en-US" altLang="en-US" dirty="0"/>
              <a:t>Labeling: link each pixel to either F or B</a:t>
            </a:r>
          </a:p>
        </p:txBody>
      </p:sp>
      <p:pic>
        <p:nvPicPr>
          <p:cNvPr id="15308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398" y="2612230"/>
            <a:ext cx="419100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3879" y="3883025"/>
            <a:ext cx="1620838" cy="1547812"/>
            <a:chOff x="393879" y="3883025"/>
            <a:chExt cx="1620838" cy="1547812"/>
          </a:xfrm>
        </p:grpSpPr>
        <p:sp>
          <p:nvSpPr>
            <p:cNvPr id="1530886" name="Text Box 6"/>
            <p:cNvSpPr txBox="1">
              <a:spLocks noChangeArrowheads="1"/>
            </p:cNvSpPr>
            <p:nvPr/>
          </p:nvSpPr>
          <p:spPr bwMode="auto">
            <a:xfrm>
              <a:off x="481192" y="3883025"/>
              <a:ext cx="32573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rgbClr val="C00000"/>
                  </a:solidFill>
                </a:rPr>
                <a:t>F</a:t>
              </a:r>
            </a:p>
          </p:txBody>
        </p:sp>
        <p:sp>
          <p:nvSpPr>
            <p:cNvPr id="1530887" name="Text Box 7"/>
            <p:cNvSpPr txBox="1">
              <a:spLocks noChangeArrowheads="1"/>
            </p:cNvSpPr>
            <p:nvPr/>
          </p:nvSpPr>
          <p:spPr bwMode="auto">
            <a:xfrm>
              <a:off x="1536879" y="4973637"/>
              <a:ext cx="35137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1530891" name="Text Box 11"/>
            <p:cNvSpPr txBox="1">
              <a:spLocks noChangeArrowheads="1"/>
            </p:cNvSpPr>
            <p:nvPr/>
          </p:nvSpPr>
          <p:spPr bwMode="auto">
            <a:xfrm>
              <a:off x="1003479" y="3883025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</a:t>
              </a:r>
            </a:p>
          </p:txBody>
        </p:sp>
        <p:sp>
          <p:nvSpPr>
            <p:cNvPr id="1530892" name="Text Box 12"/>
            <p:cNvSpPr txBox="1">
              <a:spLocks noChangeArrowheads="1"/>
            </p:cNvSpPr>
            <p:nvPr/>
          </p:nvSpPr>
          <p:spPr bwMode="auto">
            <a:xfrm>
              <a:off x="481192" y="4440237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</a:t>
              </a:r>
            </a:p>
          </p:txBody>
        </p:sp>
        <p:sp>
          <p:nvSpPr>
            <p:cNvPr id="1530893" name="Text Box 13"/>
            <p:cNvSpPr txBox="1">
              <a:spLocks noChangeArrowheads="1"/>
            </p:cNvSpPr>
            <p:nvPr/>
          </p:nvSpPr>
          <p:spPr bwMode="auto">
            <a:xfrm>
              <a:off x="1003479" y="4440237"/>
              <a:ext cx="3698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</a:t>
              </a:r>
            </a:p>
          </p:txBody>
        </p:sp>
        <p:sp>
          <p:nvSpPr>
            <p:cNvPr id="1530894" name="Text Box 14"/>
            <p:cNvSpPr txBox="1">
              <a:spLocks noChangeArrowheads="1"/>
            </p:cNvSpPr>
            <p:nvPr/>
          </p:nvSpPr>
          <p:spPr bwMode="auto">
            <a:xfrm>
              <a:off x="481192" y="4973637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</a:t>
              </a:r>
            </a:p>
          </p:txBody>
        </p:sp>
        <p:sp>
          <p:nvSpPr>
            <p:cNvPr id="1530895" name="Text Box 15"/>
            <p:cNvSpPr txBox="1">
              <a:spLocks noChangeArrowheads="1"/>
            </p:cNvSpPr>
            <p:nvPr/>
          </p:nvSpPr>
          <p:spPr bwMode="auto">
            <a:xfrm>
              <a:off x="1003479" y="4973637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</a:t>
              </a:r>
            </a:p>
          </p:txBody>
        </p:sp>
        <p:sp>
          <p:nvSpPr>
            <p:cNvPr id="1530896" name="Text Box 16"/>
            <p:cNvSpPr txBox="1">
              <a:spLocks noChangeArrowheads="1"/>
            </p:cNvSpPr>
            <p:nvPr/>
          </p:nvSpPr>
          <p:spPr bwMode="auto">
            <a:xfrm>
              <a:off x="1536879" y="4440237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</a:t>
              </a:r>
            </a:p>
          </p:txBody>
        </p:sp>
        <p:sp>
          <p:nvSpPr>
            <p:cNvPr id="1530897" name="Text Box 17"/>
            <p:cNvSpPr txBox="1">
              <a:spLocks noChangeArrowheads="1"/>
            </p:cNvSpPr>
            <p:nvPr/>
          </p:nvSpPr>
          <p:spPr bwMode="auto">
            <a:xfrm>
              <a:off x="1536879" y="3906837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</a:t>
              </a:r>
            </a:p>
          </p:txBody>
        </p:sp>
        <p:sp>
          <p:nvSpPr>
            <p:cNvPr id="1530898" name="Rectangle 18"/>
            <p:cNvSpPr>
              <a:spLocks noChangeArrowheads="1"/>
            </p:cNvSpPr>
            <p:nvPr/>
          </p:nvSpPr>
          <p:spPr bwMode="auto">
            <a:xfrm>
              <a:off x="393879" y="3906837"/>
              <a:ext cx="1620838" cy="148113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530901" name="Text Box 21"/>
          <p:cNvSpPr txBox="1">
            <a:spLocks noChangeArrowheads="1"/>
          </p:cNvSpPr>
          <p:nvPr/>
        </p:nvSpPr>
        <p:spPr bwMode="auto">
          <a:xfrm>
            <a:off x="7011786" y="3089349"/>
            <a:ext cx="18934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Desired result</a:t>
            </a:r>
          </a:p>
        </p:txBody>
      </p:sp>
    </p:spTree>
    <p:extLst>
      <p:ext uri="{BB962C8B-B14F-4D97-AF65-F5344CB8AC3E}">
        <p14:creationId xmlns:p14="http://schemas.microsoft.com/office/powerpoint/2010/main" val="19307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9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term</a:t>
            </a:r>
          </a:p>
        </p:txBody>
      </p:sp>
      <p:sp>
        <p:nvSpPr>
          <p:cNvPr id="156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Put one edge between each pixel and both F &amp; </a:t>
            </a:r>
            <a:r>
              <a:rPr lang="en-US" altLang="en-US" dirty="0" smtClean="0"/>
              <a:t>G</a:t>
            </a:r>
          </a:p>
          <a:p>
            <a:endParaRPr lang="en-US" altLang="en-US" dirty="0"/>
          </a:p>
          <a:p>
            <a:r>
              <a:rPr lang="en-US" altLang="en-US" dirty="0"/>
              <a:t>Weight of edge = minus data </a:t>
            </a:r>
            <a:r>
              <a:rPr lang="en-US" altLang="en-US" dirty="0" smtClean="0"/>
              <a:t>term</a:t>
            </a:r>
          </a:p>
          <a:p>
            <a:endParaRPr lang="en-US" altLang="en-US" sz="2000" dirty="0"/>
          </a:p>
          <a:p>
            <a:pPr lvl="1"/>
            <a:r>
              <a:rPr lang="en-US" altLang="en-US" sz="2000" dirty="0" smtClean="0"/>
              <a:t>Huge </a:t>
            </a:r>
            <a:r>
              <a:rPr lang="en-US" altLang="en-US" sz="2000" dirty="0"/>
              <a:t>weight for hard constraints</a:t>
            </a:r>
          </a:p>
          <a:p>
            <a:pPr lvl="1"/>
            <a:endParaRPr lang="en-US" altLang="en-US" sz="2000" dirty="0" smtClean="0"/>
          </a:p>
          <a:p>
            <a:pPr lvl="1"/>
            <a:r>
              <a:rPr lang="en-US" altLang="en-US" sz="2000" dirty="0" smtClean="0"/>
              <a:t>Careful </a:t>
            </a:r>
            <a:r>
              <a:rPr lang="en-US" altLang="en-US" sz="2000" dirty="0"/>
              <a:t>with </a:t>
            </a:r>
            <a:r>
              <a:rPr lang="en-US" altLang="en-US" sz="2000" dirty="0" smtClean="0"/>
              <a:t>sign (Non-negative)</a:t>
            </a:r>
            <a:endParaRPr lang="en-US" altLang="en-US" sz="2000" dirty="0"/>
          </a:p>
        </p:txBody>
      </p:sp>
      <p:pic>
        <p:nvPicPr>
          <p:cNvPr id="1563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11" y="2527479"/>
            <a:ext cx="426720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5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6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6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365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Smoothness term</a:t>
            </a:r>
          </a:p>
        </p:txBody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Add an edge between each neighbor pair</a:t>
            </a:r>
          </a:p>
          <a:p>
            <a:r>
              <a:rPr lang="en-US" altLang="en-US" dirty="0"/>
              <a:t>Weight = smoothness term </a:t>
            </a:r>
          </a:p>
        </p:txBody>
      </p:sp>
      <p:pic>
        <p:nvPicPr>
          <p:cNvPr id="1564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14600"/>
            <a:ext cx="426720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3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4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467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 cut</a:t>
            </a:r>
          </a:p>
        </p:txBody>
      </p:sp>
      <p:sp>
        <p:nvSpPr>
          <p:cNvPr id="156569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/>
              <a:t>Energy optimization equivalent to graph min </a:t>
            </a:r>
            <a:r>
              <a:rPr lang="en-US" altLang="en-US" dirty="0" smtClean="0"/>
              <a:t>cut</a:t>
            </a:r>
          </a:p>
          <a:p>
            <a:endParaRPr lang="en-US" altLang="en-US" dirty="0"/>
          </a:p>
          <a:p>
            <a:r>
              <a:rPr lang="en-US" altLang="en-US" dirty="0"/>
              <a:t>Cut: remove edges to disconnect F from </a:t>
            </a:r>
            <a:r>
              <a:rPr lang="en-US" altLang="en-US" dirty="0" smtClean="0"/>
              <a:t>B</a:t>
            </a:r>
          </a:p>
          <a:p>
            <a:endParaRPr lang="en-US" altLang="en-US" dirty="0"/>
          </a:p>
          <a:p>
            <a:r>
              <a:rPr lang="en-US" altLang="en-US" dirty="0"/>
              <a:t>Minimum: minimize sum of cut edge weight</a:t>
            </a:r>
          </a:p>
        </p:txBody>
      </p:sp>
      <p:pic>
        <p:nvPicPr>
          <p:cNvPr id="1565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690689"/>
            <a:ext cx="43434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5701" name="Text Box 5"/>
          <p:cNvSpPr txBox="1">
            <a:spLocks noChangeArrowheads="1"/>
          </p:cNvSpPr>
          <p:nvPr/>
        </p:nvSpPr>
        <p:spPr bwMode="auto">
          <a:xfrm>
            <a:off x="7021938" y="1938339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33751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5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6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set 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6982239"/>
                  </p:ext>
                </p:extLst>
              </p:nvPr>
            </p:nvGraphicFramePr>
            <p:xfrm>
              <a:off x="628650" y="1690689"/>
              <a:ext cx="7886700" cy="32402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900"/>
                    <a:gridCol w="2628900"/>
                    <a:gridCol w="2628900"/>
                  </a:tblGrid>
                  <a:tr h="33232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Edge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Weight (cost)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For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2000" dirty="0" smtClean="0"/>
                            <a:t>;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sz="2000" b="1" dirty="0" smtClean="0">
                              <a:solidFill>
                                <a:srgbClr val="C00000"/>
                              </a:solidFill>
                            </a:rPr>
                            <a:t>-link</a:t>
                          </a:r>
                          <a:endParaRPr lang="en-US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oMath>
                          </a14:m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2000" dirty="0" smtClean="0"/>
                            <a:t> ;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sz="2000" b="1" dirty="0" smtClean="0">
                              <a:solidFill>
                                <a:srgbClr val="0000FF"/>
                              </a:solidFill>
                            </a:rPr>
                            <a:t>-link</a:t>
                          </a:r>
                          <a:endParaRPr lang="en-US" sz="2000" b="1" dirty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2000" dirty="0" smtClean="0"/>
                            <a:t>;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sz="2000" b="1" dirty="0" smtClean="0">
                              <a:solidFill>
                                <a:srgbClr val="0000FF"/>
                              </a:solidFill>
                            </a:rPr>
                            <a:t>-link</a:t>
                          </a:r>
                          <a:endParaRPr lang="en-US" sz="2000" b="1" dirty="0">
                            <a:solidFill>
                              <a:srgbClr val="0000FF"/>
                            </a:solidFill>
                          </a:endParaRPr>
                        </a:p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6982239"/>
                  </p:ext>
                </p:extLst>
              </p:nvPr>
            </p:nvGraphicFramePr>
            <p:xfrm>
              <a:off x="628650" y="1690689"/>
              <a:ext cx="7886700" cy="32402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900"/>
                    <a:gridCol w="2628900"/>
                    <a:gridCol w="2628900"/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Edge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Weight (cost)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/>
                            <a:t>For</a:t>
                          </a:r>
                          <a:endParaRPr lang="en-US" sz="2000" b="1" dirty="0"/>
                        </a:p>
                      </a:txBody>
                      <a:tcPr/>
                    </a:tc>
                  </a:tr>
                  <a:tr h="4196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2" t="-100000" r="-200696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100000" r="-100231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100000" r="-464" b="-586957"/>
                          </a:stretch>
                        </a:blipFill>
                      </a:tcPr>
                    </a:tc>
                  </a:tr>
                  <a:tr h="419672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2" t="-69347" r="-200696" b="-103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200000" r="-100231" b="-4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200000" r="-464" b="-486957"/>
                          </a:stretch>
                        </a:blipFill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318462" r="-100231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318462" r="-464" b="-416923"/>
                          </a:stretch>
                        </a:blipFill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18462" r="-100231" b="-3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418462" r="-464" b="-316923"/>
                          </a:stretch>
                        </a:blipFill>
                      </a:tcPr>
                    </a:tc>
                  </a:tr>
                  <a:tr h="419672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2" t="-169347" r="-200696" b="-3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88406" r="-100231" b="-1985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488406" r="-464" b="-198551"/>
                          </a:stretch>
                        </a:blipFill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624615" r="-100231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624615" r="-464" b="-110769"/>
                          </a:stretch>
                        </a:blipFill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724615" r="-100231" b="-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464" t="-724615" r="-464" b="-1076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5" y="5063441"/>
            <a:ext cx="3547350" cy="73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8388" y="5902525"/>
                <a:ext cx="32416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2000" dirty="0" smtClean="0"/>
                  <a:t>= set of all pixels in the image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8" y="5902525"/>
                <a:ext cx="3241635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2068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00023" y="5928333"/>
                <a:ext cx="558028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sz="2000" dirty="0" smtClean="0"/>
                  <a:t>= </a:t>
                </a:r>
                <a:r>
                  <a:rPr lang="en-GB" sz="2000" dirty="0"/>
                  <a:t>contain all unordered pairs of </a:t>
                </a:r>
                <a:r>
                  <a:rPr lang="en-GB" sz="2000" dirty="0" smtClean="0"/>
                  <a:t>neighbouring pixels </a:t>
                </a:r>
                <a:r>
                  <a:rPr lang="en-US" sz="2000" dirty="0"/>
                  <a:t>under a standard </a:t>
                </a:r>
                <a:r>
                  <a:rPr lang="en-US" sz="2000" dirty="0" smtClean="0"/>
                  <a:t>8-neighbourhood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023" y="5928333"/>
                <a:ext cx="5580282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202" t="-3419" r="-437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characteristics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 smtClean="0"/>
                  <a:t> be a feasible cut on graph G, then</a:t>
                </a:r>
              </a:p>
              <a:p>
                <a:endParaRPr lang="en-US" dirty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GB" dirty="0"/>
                  <a:t>severs exactly one </a:t>
                </a:r>
                <a14:m>
                  <m:oMath xmlns:m="http://schemas.openxmlformats.org/officeDocument/2006/math">
                    <m:r>
                      <a:rPr lang="en-GB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b="1" i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-link </a:t>
                </a:r>
                <a:r>
                  <a:rPr lang="en-GB" b="1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dirty="0" smtClean="0"/>
                  <a:t>at </a:t>
                </a:r>
                <a:r>
                  <a:rPr lang="en-GB" dirty="0"/>
                  <a:t>each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 smtClean="0"/>
                  <a:t> iff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GB" dirty="0"/>
                  <a:t>are </a:t>
                </a:r>
                <a14:m>
                  <m:oMath xmlns:m="http://schemas.openxmlformats.org/officeDocument/2006/math">
                    <m:r>
                      <a:rPr lang="en-GB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b="1" i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-linked </a:t>
                </a:r>
                <a:r>
                  <a:rPr lang="en-GB" b="1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dirty="0" smtClean="0"/>
                  <a:t>to </a:t>
                </a:r>
                <a:r>
                  <a:rPr lang="en-GB" b="1" dirty="0">
                    <a:solidFill>
                      <a:srgbClr val="C00000"/>
                    </a:solidFill>
                  </a:rPr>
                  <a:t>different </a:t>
                </a:r>
                <a:r>
                  <a:rPr lang="en-GB" b="1" dirty="0" smtClean="0">
                    <a:solidFill>
                      <a:srgbClr val="C00000"/>
                    </a:solidFill>
                  </a:rPr>
                  <a:t>terminals</a:t>
                </a:r>
              </a:p>
              <a:p>
                <a:endParaRPr lang="en-GB" b="1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then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2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Graph cuts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2119"/>
            <a:ext cx="8229600" cy="472155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graph </a:t>
            </a:r>
          </a:p>
          <a:p>
            <a:pPr marL="914400" lvl="1" indent="-514350">
              <a:defRPr/>
            </a:pPr>
            <a:r>
              <a:rPr lang="en-US" dirty="0" smtClean="0"/>
              <a:t>usually 4-connected or 8-connected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</a:t>
            </a:r>
            <a:r>
              <a:rPr lang="en-US" b="1" dirty="0" smtClean="0">
                <a:solidFill>
                  <a:srgbClr val="C00000"/>
                </a:solidFill>
              </a:rPr>
              <a:t>unary potentials</a:t>
            </a:r>
          </a:p>
          <a:p>
            <a:pPr marL="914400" lvl="1" indent="-514350">
              <a:defRPr/>
            </a:pPr>
            <a:r>
              <a:rPr lang="en-US" dirty="0" smtClean="0"/>
              <a:t>Color histogram or mixture of Gaussians for background and foreground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Define </a:t>
            </a:r>
            <a:r>
              <a:rPr lang="en-US" b="1" dirty="0" smtClean="0">
                <a:solidFill>
                  <a:srgbClr val="0000FF"/>
                </a:solidFill>
              </a:rPr>
              <a:t>pairwise potentials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i="1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Apply graph cuts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Return to 2, using current labels to compute foreground, background models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892164"/>
              </p:ext>
            </p:extLst>
          </p:nvPr>
        </p:nvGraphicFramePr>
        <p:xfrm>
          <a:off x="2018763" y="4167880"/>
          <a:ext cx="60118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3" imgW="3225800" imgH="558800" progId="Equation.3">
                  <p:embed/>
                </p:oleObj>
              </mc:Choice>
              <mc:Fallback>
                <p:oleObj name="Equation" r:id="rId3" imgW="32258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763" y="4167880"/>
                        <a:ext cx="601186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08375"/>
              </p:ext>
            </p:extLst>
          </p:nvPr>
        </p:nvGraphicFramePr>
        <p:xfrm>
          <a:off x="3000375" y="2963482"/>
          <a:ext cx="55149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5" imgW="2959100" imgH="508000" progId="Equation.3">
                  <p:embed/>
                </p:oleObj>
              </mc:Choice>
              <mc:Fallback>
                <p:oleObj name="Equation" r:id="rId5" imgW="2959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963482"/>
                        <a:ext cx="55149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94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Interactive image segmentation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Graph based segmentation</a:t>
            </a:r>
          </a:p>
          <a:p>
            <a:endParaRPr lang="en-US" dirty="0"/>
          </a:p>
          <a:p>
            <a:r>
              <a:rPr lang="en-US" dirty="0" smtClean="0"/>
              <a:t> Graph-Cut</a:t>
            </a:r>
          </a:p>
          <a:p>
            <a:endParaRPr lang="en-US" dirty="0"/>
          </a:p>
          <a:p>
            <a:r>
              <a:rPr lang="en-US" dirty="0" smtClean="0"/>
              <a:t> Grab-Cut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r>
              <a:rPr lang="en-US" dirty="0" smtClean="0"/>
              <a:t>: </a:t>
            </a:r>
            <a:r>
              <a:rPr lang="en-US" dirty="0" err="1" smtClean="0"/>
              <a:t>Rother</a:t>
            </a:r>
            <a:r>
              <a:rPr lang="en-US" dirty="0" smtClean="0"/>
              <a:t> et 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Extension of </a:t>
            </a:r>
            <a:r>
              <a:rPr lang="en-US" dirty="0" err="1" smtClean="0"/>
              <a:t>GraphCut</a:t>
            </a:r>
            <a:r>
              <a:rPr lang="en-US" dirty="0" smtClean="0"/>
              <a:t> in three aspects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GB" dirty="0" smtClean="0"/>
              <a:t>More </a:t>
            </a:r>
            <a:r>
              <a:rPr lang="en-GB" dirty="0"/>
              <a:t>powerful, iterative version of the </a:t>
            </a:r>
            <a:r>
              <a:rPr lang="en-GB" dirty="0" smtClean="0"/>
              <a:t>optimisation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 </a:t>
            </a:r>
            <a:r>
              <a:rPr lang="en-GB" dirty="0" smtClean="0"/>
              <a:t>Simplify </a:t>
            </a:r>
            <a:r>
              <a:rPr lang="en-GB" dirty="0"/>
              <a:t>substantially the user interaction needed for a given quality of </a:t>
            </a:r>
            <a:r>
              <a:rPr lang="en-GB" dirty="0" smtClean="0"/>
              <a:t>result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 </a:t>
            </a:r>
            <a:r>
              <a:rPr lang="en-GB" dirty="0" smtClean="0"/>
              <a:t>A </a:t>
            </a:r>
            <a:r>
              <a:rPr lang="en-GB" dirty="0"/>
              <a:t>robust algorithm for “</a:t>
            </a:r>
            <a:r>
              <a:rPr lang="en-GB" b="1" dirty="0">
                <a:solidFill>
                  <a:srgbClr val="0000FF"/>
                </a:solidFill>
              </a:rPr>
              <a:t>border matting</a:t>
            </a:r>
            <a:r>
              <a:rPr lang="en-GB" dirty="0"/>
              <a:t>” has been developed to estimate simultaneously the </a:t>
            </a:r>
            <a:r>
              <a:rPr lang="en-GB" b="1" dirty="0">
                <a:solidFill>
                  <a:srgbClr val="C00000"/>
                </a:solidFill>
              </a:rPr>
              <a:t>alpha-matte</a:t>
            </a:r>
            <a:r>
              <a:rPr lang="en-GB" dirty="0"/>
              <a:t> around an object boundary and the colours of foreground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image segmentation in </a:t>
            </a:r>
            <a:r>
              <a:rPr lang="en-US" dirty="0" err="1"/>
              <a:t>GrabCut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699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C00000"/>
                </a:solidFill>
              </a:rPr>
              <a:t>Initialization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User </a:t>
            </a:r>
            <a:r>
              <a:rPr lang="en-US" sz="2000" dirty="0" smtClean="0"/>
              <a:t>initializes </a:t>
            </a:r>
            <a:r>
              <a:rPr lang="en-US" sz="2000" dirty="0"/>
              <a:t>trimap </a:t>
            </a:r>
            <a:endParaRPr lang="en-US" sz="2000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GB" sz="2000" dirty="0"/>
              <a:t>Background and foreground </a:t>
            </a:r>
            <a:r>
              <a:rPr lang="en-GB" sz="2000" b="1" dirty="0">
                <a:solidFill>
                  <a:srgbClr val="0000FF"/>
                </a:solidFill>
              </a:rPr>
              <a:t>GMMs</a:t>
            </a:r>
            <a:r>
              <a:rPr lang="en-GB" sz="2000" dirty="0"/>
              <a:t> </a:t>
            </a:r>
            <a:r>
              <a:rPr lang="en-GB" sz="2000" dirty="0" smtClean="0"/>
              <a:t>initialised</a:t>
            </a:r>
          </a:p>
          <a:p>
            <a:pPr marL="342900" lvl="1" indent="0">
              <a:buNone/>
            </a:pPr>
            <a:r>
              <a:rPr lang="en-GB" sz="2000" dirty="0" smtClean="0"/>
              <a:t> 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Iterative minimization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Assign GMM </a:t>
            </a:r>
            <a:r>
              <a:rPr lang="en-US" sz="2000" dirty="0" smtClean="0"/>
              <a:t>components to Pixel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GB" sz="2000" dirty="0"/>
              <a:t>Learn GMM parameters from data </a:t>
            </a:r>
            <a:endParaRPr lang="en-GB" sz="2000" dirty="0" smtClean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Estimate </a:t>
            </a:r>
            <a:r>
              <a:rPr lang="en-US" sz="2000" dirty="0" smtClean="0"/>
              <a:t>segmentation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Repeat till convergence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Matting</a:t>
            </a:r>
          </a:p>
          <a:p>
            <a:pPr marL="8001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User editing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Edit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 smtClean="0"/>
              <a:t>Refinement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7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5" y="1561901"/>
            <a:ext cx="5941050" cy="4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  Moderately straightforward </a:t>
            </a:r>
            <a:br>
              <a:rPr lang="en-GB" altLang="en-US" dirty="0"/>
            </a:br>
            <a:r>
              <a:rPr lang="en-GB" altLang="en-US" dirty="0"/>
              <a:t>  examples</a:t>
            </a:r>
          </a:p>
        </p:txBody>
      </p:sp>
      <p:pic>
        <p:nvPicPr>
          <p:cNvPr id="121860" name="Picture 4" descr="DSC03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643063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996950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142875" y="5749925"/>
            <a:ext cx="8670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1" tIns="45700" rIns="91401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GB" altLang="en-US" b="1">
                <a:solidFill>
                  <a:schemeClr val="tx1"/>
                </a:solidFill>
              </a:rPr>
              <a:t>… GrabCut completes automatically</a:t>
            </a:r>
          </a:p>
        </p:txBody>
      </p:sp>
      <p:pic>
        <p:nvPicPr>
          <p:cNvPr id="121863" name="Picture 7" descr="r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3640138"/>
            <a:ext cx="230822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4" name="Picture 8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3432175"/>
            <a:ext cx="87312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67" name="Picture 11" descr="153_5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1655763"/>
            <a:ext cx="2308225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869" name="Group 13"/>
          <p:cNvGrpSpPr>
            <a:grpSpLocks/>
          </p:cNvGrpSpPr>
          <p:nvPr/>
        </p:nvGrpSpPr>
        <p:grpSpPr bwMode="auto">
          <a:xfrm>
            <a:off x="6626225" y="1425575"/>
            <a:ext cx="1450975" cy="1935163"/>
            <a:chOff x="4216" y="952"/>
            <a:chExt cx="914" cy="1219"/>
          </a:xfrm>
        </p:grpSpPr>
        <p:pic>
          <p:nvPicPr>
            <p:cNvPr id="121870" name="Picture 14" descr="IMG_3872_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871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sp>
        <p:nvSpPr>
          <p:cNvPr id="121878" name="Freeform 22"/>
          <p:cNvSpPr>
            <a:spLocks/>
          </p:cNvSpPr>
          <p:nvPr/>
        </p:nvSpPr>
        <p:spPr bwMode="auto">
          <a:xfrm>
            <a:off x="3670300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1879" name="Picture 23" descr="o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559175"/>
            <a:ext cx="1976438" cy="19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  Difficult Examples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55792" y="1681722"/>
            <a:ext cx="2212975" cy="876300"/>
          </a:xfrm>
          <a:noFill/>
          <a:ln/>
        </p:spPr>
        <p:txBody>
          <a:bodyPr lIns="91401" tIns="45700" rIns="91401" bIns="45700"/>
          <a:lstStyle/>
          <a:p>
            <a:pPr>
              <a:buFontTx/>
              <a:buNone/>
            </a:pPr>
            <a:r>
              <a:rPr lang="en-GB" altLang="en-US" sz="2000" b="1" dirty="0">
                <a:solidFill>
                  <a:srgbClr val="0000FF"/>
                </a:solidFill>
              </a:rPr>
              <a:t>Camouflage &amp; </a:t>
            </a:r>
          </a:p>
          <a:p>
            <a:pPr>
              <a:buFontTx/>
              <a:buNone/>
            </a:pPr>
            <a:r>
              <a:rPr lang="en-GB" altLang="en-US" sz="2000" b="1" dirty="0">
                <a:solidFill>
                  <a:srgbClr val="0000FF"/>
                </a:solidFill>
              </a:rPr>
              <a:t>Low Contrast</a:t>
            </a:r>
          </a:p>
        </p:txBody>
      </p:sp>
      <p:pic>
        <p:nvPicPr>
          <p:cNvPr id="95236" name="Picture 4" descr="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03688"/>
            <a:ext cx="167322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237" name="Group 5"/>
          <p:cNvGrpSpPr>
            <a:grpSpLocks/>
          </p:cNvGrpSpPr>
          <p:nvPr/>
        </p:nvGrpSpPr>
        <p:grpSpPr bwMode="auto">
          <a:xfrm>
            <a:off x="1219200" y="2503488"/>
            <a:ext cx="1814513" cy="1333500"/>
            <a:chOff x="552" y="1552"/>
            <a:chExt cx="1558" cy="1040"/>
          </a:xfrm>
        </p:grpSpPr>
        <p:pic>
          <p:nvPicPr>
            <p:cNvPr id="95238" name="Picture 6" descr="20907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239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pic>
        <p:nvPicPr>
          <p:cNvPr id="95240" name="Picture 8" descr="k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4110038"/>
            <a:ext cx="1884362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241" name="Group 9"/>
          <p:cNvGrpSpPr>
            <a:grpSpLocks/>
          </p:cNvGrpSpPr>
          <p:nvPr/>
        </p:nvGrpSpPr>
        <p:grpSpPr bwMode="auto">
          <a:xfrm>
            <a:off x="3563938" y="2503488"/>
            <a:ext cx="2284412" cy="1355725"/>
            <a:chOff x="4120" y="1344"/>
            <a:chExt cx="1496" cy="979"/>
          </a:xfrm>
        </p:grpSpPr>
        <p:pic>
          <p:nvPicPr>
            <p:cNvPr id="95242" name="Picture 10" descr="tree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" y="1344"/>
              <a:ext cx="1496" cy="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243" name="Rectangle 11"/>
            <p:cNvSpPr>
              <a:spLocks noChangeArrowheads="1"/>
            </p:cNvSpPr>
            <p:nvPr/>
          </p:nvSpPr>
          <p:spPr bwMode="auto">
            <a:xfrm>
              <a:off x="4302" y="1344"/>
              <a:ext cx="1200" cy="976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6392863" y="2490788"/>
            <a:ext cx="2051050" cy="1346200"/>
            <a:chOff x="2104" y="1248"/>
            <a:chExt cx="1807" cy="1206"/>
          </a:xfrm>
        </p:grpSpPr>
        <p:pic>
          <p:nvPicPr>
            <p:cNvPr id="95246" name="Picture 14" descr="15309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" y="1248"/>
              <a:ext cx="1807" cy="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247" name="Rectangle 15"/>
            <p:cNvSpPr>
              <a:spLocks noChangeArrowheads="1"/>
            </p:cNvSpPr>
            <p:nvPr/>
          </p:nvSpPr>
          <p:spPr bwMode="auto">
            <a:xfrm>
              <a:off x="2142" y="1432"/>
              <a:ext cx="1352" cy="90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</p:grpSp>
      <p:sp>
        <p:nvSpPr>
          <p:cNvPr id="95248" name="Rectangle 16"/>
          <p:cNvSpPr>
            <a:spLocks noChangeArrowheads="1"/>
          </p:cNvSpPr>
          <p:nvPr/>
        </p:nvSpPr>
        <p:spPr bwMode="auto">
          <a:xfrm>
            <a:off x="6570663" y="1925638"/>
            <a:ext cx="1830387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1" tIns="45700" rIns="91401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GB" altLang="en-US" sz="2000" b="1">
                <a:solidFill>
                  <a:srgbClr val="0000FF"/>
                </a:solidFill>
              </a:rPr>
              <a:t>No telepathy</a:t>
            </a:r>
          </a:p>
        </p:txBody>
      </p:sp>
      <p:sp>
        <p:nvSpPr>
          <p:cNvPr id="95249" name="Rectangle 17"/>
          <p:cNvSpPr>
            <a:spLocks noChangeArrowheads="1"/>
          </p:cNvSpPr>
          <p:nvPr/>
        </p:nvSpPr>
        <p:spPr bwMode="auto">
          <a:xfrm>
            <a:off x="3848100" y="1900238"/>
            <a:ext cx="2116138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1" tIns="45700" rIns="91401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GB" altLang="en-US" sz="2000" b="1">
                <a:solidFill>
                  <a:srgbClr val="0000FF"/>
                </a:solidFill>
              </a:rPr>
              <a:t>Fine structure</a:t>
            </a:r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141288" y="2801938"/>
            <a:ext cx="1206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b="1">
                <a:latin typeface="Arial Narrow" panose="020B0606020202030204" pitchFamily="34" charset="0"/>
              </a:rPr>
              <a:t>Initial Rectangle</a:t>
            </a:r>
          </a:p>
        </p:txBody>
      </p:sp>
      <p:sp>
        <p:nvSpPr>
          <p:cNvPr id="95255" name="Text Box 23"/>
          <p:cNvSpPr txBox="1">
            <a:spLocks noChangeArrowheads="1"/>
          </p:cNvSpPr>
          <p:nvPr/>
        </p:nvSpPr>
        <p:spPr bwMode="auto">
          <a:xfrm>
            <a:off x="200025" y="4383088"/>
            <a:ext cx="1206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b="1">
                <a:latin typeface="Arial Narrow" panose="020B0606020202030204" pitchFamily="34" charset="0"/>
              </a:rPr>
              <a:t>Initial</a:t>
            </a:r>
            <a:br>
              <a:rPr lang="en-GB" altLang="en-US" b="1">
                <a:latin typeface="Arial Narrow" panose="020B0606020202030204" pitchFamily="34" charset="0"/>
              </a:rPr>
            </a:br>
            <a:r>
              <a:rPr lang="en-GB" altLang="en-US" b="1">
                <a:latin typeface="Arial Narrow" panose="020B0606020202030204" pitchFamily="34" charset="0"/>
              </a:rPr>
              <a:t>Result</a:t>
            </a:r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6378575" y="4122738"/>
            <a:ext cx="2051050" cy="1346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260" name="Picture 28" descr="o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4122738"/>
            <a:ext cx="19843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268" name="Group 36"/>
          <p:cNvGrpSpPr>
            <a:grpSpLocks/>
          </p:cNvGrpSpPr>
          <p:nvPr/>
        </p:nvGrpSpPr>
        <p:grpSpPr bwMode="auto">
          <a:xfrm>
            <a:off x="6388100" y="2487613"/>
            <a:ext cx="2057400" cy="1346200"/>
            <a:chOff x="2924" y="349"/>
            <a:chExt cx="1296" cy="848"/>
          </a:xfrm>
        </p:grpSpPr>
        <p:pic>
          <p:nvPicPr>
            <p:cNvPr id="95265" name="Picture 33" descr="15309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349"/>
              <a:ext cx="1292" cy="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267" name="Freeform 35"/>
            <p:cNvSpPr>
              <a:spLocks/>
            </p:cNvSpPr>
            <p:nvPr/>
          </p:nvSpPr>
          <p:spPr bwMode="auto">
            <a:xfrm>
              <a:off x="2924" y="447"/>
              <a:ext cx="977" cy="714"/>
            </a:xfrm>
            <a:custGeom>
              <a:avLst/>
              <a:gdLst>
                <a:gd name="T0" fmla="*/ 202 w 977"/>
                <a:gd name="T1" fmla="*/ 315 h 714"/>
                <a:gd name="T2" fmla="*/ 46 w 977"/>
                <a:gd name="T3" fmla="*/ 354 h 714"/>
                <a:gd name="T4" fmla="*/ 7 w 977"/>
                <a:gd name="T5" fmla="*/ 339 h 714"/>
                <a:gd name="T6" fmla="*/ 52 w 977"/>
                <a:gd name="T7" fmla="*/ 225 h 714"/>
                <a:gd name="T8" fmla="*/ 94 w 977"/>
                <a:gd name="T9" fmla="*/ 186 h 714"/>
                <a:gd name="T10" fmla="*/ 127 w 977"/>
                <a:gd name="T11" fmla="*/ 165 h 714"/>
                <a:gd name="T12" fmla="*/ 193 w 977"/>
                <a:gd name="T13" fmla="*/ 141 h 714"/>
                <a:gd name="T14" fmla="*/ 355 w 977"/>
                <a:gd name="T15" fmla="*/ 120 h 714"/>
                <a:gd name="T16" fmla="*/ 487 w 977"/>
                <a:gd name="T17" fmla="*/ 132 h 714"/>
                <a:gd name="T18" fmla="*/ 568 w 977"/>
                <a:gd name="T19" fmla="*/ 144 h 714"/>
                <a:gd name="T20" fmla="*/ 712 w 977"/>
                <a:gd name="T21" fmla="*/ 75 h 714"/>
                <a:gd name="T22" fmla="*/ 754 w 977"/>
                <a:gd name="T23" fmla="*/ 27 h 714"/>
                <a:gd name="T24" fmla="*/ 862 w 977"/>
                <a:gd name="T25" fmla="*/ 0 h 714"/>
                <a:gd name="T26" fmla="*/ 904 w 977"/>
                <a:gd name="T27" fmla="*/ 39 h 714"/>
                <a:gd name="T28" fmla="*/ 916 w 977"/>
                <a:gd name="T29" fmla="*/ 57 h 714"/>
                <a:gd name="T30" fmla="*/ 922 w 977"/>
                <a:gd name="T31" fmla="*/ 66 h 714"/>
                <a:gd name="T32" fmla="*/ 934 w 977"/>
                <a:gd name="T33" fmla="*/ 210 h 714"/>
                <a:gd name="T34" fmla="*/ 949 w 977"/>
                <a:gd name="T35" fmla="*/ 462 h 714"/>
                <a:gd name="T36" fmla="*/ 967 w 977"/>
                <a:gd name="T37" fmla="*/ 621 h 714"/>
                <a:gd name="T38" fmla="*/ 916 w 977"/>
                <a:gd name="T39" fmla="*/ 711 h 714"/>
                <a:gd name="T40" fmla="*/ 880 w 977"/>
                <a:gd name="T41" fmla="*/ 702 h 714"/>
                <a:gd name="T42" fmla="*/ 862 w 977"/>
                <a:gd name="T43" fmla="*/ 696 h 714"/>
                <a:gd name="T44" fmla="*/ 829 w 977"/>
                <a:gd name="T45" fmla="*/ 651 h 714"/>
                <a:gd name="T46" fmla="*/ 790 w 977"/>
                <a:gd name="T47" fmla="*/ 570 h 714"/>
                <a:gd name="T48" fmla="*/ 748 w 977"/>
                <a:gd name="T49" fmla="*/ 480 h 714"/>
                <a:gd name="T50" fmla="*/ 691 w 977"/>
                <a:gd name="T51" fmla="*/ 369 h 714"/>
                <a:gd name="T52" fmla="*/ 643 w 977"/>
                <a:gd name="T53" fmla="*/ 351 h 714"/>
                <a:gd name="T54" fmla="*/ 511 w 977"/>
                <a:gd name="T55" fmla="*/ 378 h 714"/>
                <a:gd name="T56" fmla="*/ 382 w 977"/>
                <a:gd name="T57" fmla="*/ 366 h 714"/>
                <a:gd name="T58" fmla="*/ 223 w 977"/>
                <a:gd name="T59" fmla="*/ 318 h 714"/>
                <a:gd name="T60" fmla="*/ 202 w 977"/>
                <a:gd name="T61" fmla="*/ 31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7" h="714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5271" name="Group 39"/>
          <p:cNvGrpSpPr>
            <a:grpSpLocks/>
          </p:cNvGrpSpPr>
          <p:nvPr/>
        </p:nvGrpSpPr>
        <p:grpSpPr bwMode="auto">
          <a:xfrm>
            <a:off x="6365875" y="4119563"/>
            <a:ext cx="2051050" cy="1377950"/>
            <a:chOff x="2854" y="3039"/>
            <a:chExt cx="1292" cy="868"/>
          </a:xfrm>
        </p:grpSpPr>
        <p:sp>
          <p:nvSpPr>
            <p:cNvPr id="95270" name="Rectangle 38"/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5262" name="Picture 30" descr="o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7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Further reading and resources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 dirty="0" smtClean="0"/>
          </a:p>
          <a:p>
            <a:r>
              <a:rPr lang="en-US" altLang="en-US" sz="2400" dirty="0" smtClean="0"/>
              <a:t>Normalized cuts and image segmentation (Shi and Malik)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000" i="1" dirty="0" smtClean="0">
                <a:hlinkClick r:id="rId2"/>
              </a:rPr>
              <a:t>http://www.cs.berkeley.edu/~malik/papers/SM-n</a:t>
            </a:r>
            <a:r>
              <a:rPr lang="en-US" altLang="en-US" sz="2000" b="1" i="1" dirty="0" smtClean="0">
                <a:hlinkClick r:id="rId2"/>
              </a:rPr>
              <a:t>cut</a:t>
            </a:r>
            <a:r>
              <a:rPr lang="en-US" altLang="en-US" sz="2000" i="1" dirty="0" smtClean="0">
                <a:hlinkClick r:id="rId2"/>
              </a:rPr>
              <a:t>.pdf</a:t>
            </a:r>
            <a:endParaRPr lang="en-US" altLang="en-US" sz="2000" i="1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000" i="1" dirty="0" smtClean="0"/>
          </a:p>
          <a:p>
            <a:r>
              <a:rPr lang="en-US" altLang="en-US" sz="2400" dirty="0" smtClean="0"/>
              <a:t>N-cut implementation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000" dirty="0" smtClean="0">
                <a:hlinkClick r:id="rId3"/>
              </a:rPr>
              <a:t>http://www.seas.upenn.edu/~timothee/software/ncut/ncut.html</a:t>
            </a:r>
            <a:endParaRPr lang="en-US" altLang="en-US" sz="2000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Graph cuts</a:t>
            </a:r>
          </a:p>
          <a:p>
            <a:pPr lvl="1"/>
            <a:r>
              <a:rPr lang="en-US" altLang="en-US" sz="2000" dirty="0" smtClean="0">
                <a:hlinkClick r:id="rId4"/>
              </a:rPr>
              <a:t>http://www.cs.cornell.edu/~rdz/graphcuts.html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Classic paper: </a:t>
            </a:r>
            <a:r>
              <a:rPr lang="en-US" altLang="en-US" sz="2000" dirty="0" smtClean="0">
                <a:hlinkClick r:id="rId5"/>
              </a:rPr>
              <a:t>What Energy Functions can be Minimized via Graph Cuts?</a:t>
            </a:r>
            <a:r>
              <a:rPr lang="en-US" altLang="en-US" sz="2000" dirty="0" smtClean="0"/>
              <a:t> (Kolmogorov and </a:t>
            </a:r>
            <a:r>
              <a:rPr lang="en-US" altLang="en-US" sz="2000" dirty="0" err="1" smtClean="0"/>
              <a:t>Zabih</a:t>
            </a:r>
            <a:r>
              <a:rPr lang="en-US" altLang="en-US" sz="2000" dirty="0" smtClean="0"/>
              <a:t>, ECCV '02/PAMI '04)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endParaRPr lang="en-US" altLang="en-US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1400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800" i="1" dirty="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09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6380"/>
            <a:ext cx="7886700" cy="435133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GB" dirty="0"/>
              <a:t>The segmentation is evaluated by assessing its consistency with the ground truth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47" y="2503190"/>
            <a:ext cx="2686050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38" y="2470033"/>
            <a:ext cx="2734396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9031" y="30008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64108" y="306264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845" y="4481720"/>
            <a:ext cx="2283183" cy="2242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8" y="4484610"/>
            <a:ext cx="2263982" cy="22398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1401" y="55930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41713" y="54575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71" y="1907748"/>
            <a:ext cx="2686050" cy="18002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90150" y="4073020"/>
            <a:ext cx="8966507" cy="2290689"/>
            <a:chOff x="90150" y="4073020"/>
            <a:chExt cx="8966507" cy="229068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893" y="4073020"/>
              <a:ext cx="2900065" cy="19213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50" y="4073020"/>
              <a:ext cx="2897747" cy="19213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9126" y="4073020"/>
              <a:ext cx="2897531" cy="19213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37549" y="599437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Ground truth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27041" y="5994377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Segmentation result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02695" y="5994377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Performance evaluation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76938" y="14298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measurement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9" y="1586864"/>
            <a:ext cx="5182234" cy="3436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3138" y="1787796"/>
            <a:ext cx="20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(TP)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78580" y="2789474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negative (TN)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3138" y="377382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positive (FP)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3138" y="458598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negative (FN)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>
            <a:off x="3564960" y="1972462"/>
            <a:ext cx="3368178" cy="693778"/>
          </a:xfrm>
          <a:prstGeom prst="straightConnector1">
            <a:avLst/>
          </a:prstGeom>
          <a:ln w="28575">
            <a:solidFill>
              <a:srgbClr val="00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>
            <a:off x="4913816" y="2974140"/>
            <a:ext cx="1964764" cy="12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788453" y="3660878"/>
            <a:ext cx="2090127" cy="2976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1"/>
          </p:cNvCxnSpPr>
          <p:nvPr/>
        </p:nvCxnSpPr>
        <p:spPr>
          <a:xfrm flipH="1" flipV="1">
            <a:off x="2444498" y="4215152"/>
            <a:ext cx="4488640" cy="5555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68139" y="5507402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39" y="5507402"/>
                <a:ext cx="2203360" cy="523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015624" y="5507402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24" y="5507402"/>
                <a:ext cx="1889300" cy="523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249049" y="5507402"/>
                <a:ext cx="336239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049" y="5507402"/>
                <a:ext cx="3362395" cy="5231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8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8" grpId="0"/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Color Image Processing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image segmentation is tough!!</a:t>
            </a:r>
            <a:endParaRPr lang="en-US" dirty="0"/>
          </a:p>
        </p:txBody>
      </p:sp>
      <p:pic>
        <p:nvPicPr>
          <p:cNvPr id="1026" name="Picture 2" descr="http://i.imgur.com/ONu6Eq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9" y="1690689"/>
            <a:ext cx="7463262" cy="378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oti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t="1503" r="1584" b="2347"/>
          <a:stretch/>
        </p:blipFill>
        <p:spPr bwMode="auto">
          <a:xfrm>
            <a:off x="2910625" y="1690689"/>
            <a:ext cx="3322750" cy="425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94" y="1622364"/>
            <a:ext cx="5410200" cy="432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encrypted-tbn2.gstatic.com/images?q=tbn:ANd9GcR8fzqdo1aaBvy5VyfE1OAqjQgsh2CbAbcfkoRgq7RYTSZVsbLJ9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85" y="1759490"/>
            <a:ext cx="2934237" cy="32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image segmentation</a:t>
            </a:r>
            <a:endParaRPr lang="en-US" dirty="0"/>
          </a:p>
        </p:txBody>
      </p:sp>
      <p:pic>
        <p:nvPicPr>
          <p:cNvPr id="2050" name="Picture 2" descr="http://www.tc.umn.edu/~baixx015/girl_scrb-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8" y="1867438"/>
            <a:ext cx="2890012" cy="21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c.umn.edu/~baixx015/girl_mask-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13" y="1855564"/>
            <a:ext cx="2890012" cy="21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tc.umn.edu/~baixx015/girl_scrbc-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13" y="4551069"/>
            <a:ext cx="2890012" cy="21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08423" y="1486232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+ cues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30816" y="1486232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Binary segmentation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55236" y="418173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 cut-paste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60458" y="4344335"/>
            <a:ext cx="130319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0458" y="4872369"/>
            <a:ext cx="1303193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305463" y="418173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Foreground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05463" y="4687703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4" y="1436645"/>
            <a:ext cx="3033186" cy="24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segmentation framework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30342" y="3175624"/>
            <a:ext cx="2156059" cy="749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44721" y="2046872"/>
            <a:ext cx="2968581" cy="707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82590" y="5116168"/>
                <a:ext cx="2757614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590" y="5116168"/>
                <a:ext cx="2757614" cy="5767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161357" y="1950278"/>
            <a:ext cx="3993385" cy="2816917"/>
            <a:chOff x="4161357" y="1950278"/>
            <a:chExt cx="3993385" cy="2816917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919730" y="4393707"/>
              <a:ext cx="32350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203065" y="1950278"/>
              <a:ext cx="0" cy="2816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716397" y="4490196"/>
                  <a:ext cx="1925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𝑠𝑝𝑎𝑐𝑒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397" y="4490196"/>
                  <a:ext cx="1925014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532" t="-46667" r="-2215" b="-2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 8"/>
            <p:cNvSpPr/>
            <p:nvPr/>
          </p:nvSpPr>
          <p:spPr>
            <a:xfrm>
              <a:off x="5486401" y="2972499"/>
              <a:ext cx="2253803" cy="1161619"/>
            </a:xfrm>
            <a:custGeom>
              <a:avLst/>
              <a:gdLst>
                <a:gd name="connsiteX0" fmla="*/ 0 w 2253803"/>
                <a:gd name="connsiteY0" fmla="*/ 1069155 h 1161619"/>
                <a:gd name="connsiteX1" fmla="*/ 669701 w 2253803"/>
                <a:gd name="connsiteY1" fmla="*/ 208 h 1161619"/>
                <a:gd name="connsiteX2" fmla="*/ 1571223 w 2253803"/>
                <a:gd name="connsiteY2" fmla="*/ 979003 h 1161619"/>
                <a:gd name="connsiteX3" fmla="*/ 2253803 w 2253803"/>
                <a:gd name="connsiteY3" fmla="*/ 1159307 h 116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3803" h="1161619">
                  <a:moveTo>
                    <a:pt x="0" y="1069155"/>
                  </a:moveTo>
                  <a:cubicBezTo>
                    <a:pt x="203915" y="542194"/>
                    <a:pt x="407831" y="15233"/>
                    <a:pt x="669701" y="208"/>
                  </a:cubicBezTo>
                  <a:cubicBezTo>
                    <a:pt x="931572" y="-14817"/>
                    <a:pt x="1307206" y="785820"/>
                    <a:pt x="1571223" y="979003"/>
                  </a:cubicBezTo>
                  <a:cubicBezTo>
                    <a:pt x="1835240" y="1172186"/>
                    <a:pt x="2044521" y="1165746"/>
                    <a:pt x="2253803" y="1159307"/>
                  </a:cubicBezTo>
                </a:path>
              </a:pathLst>
            </a:cu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14058" y="2693945"/>
              <a:ext cx="1867436" cy="1290079"/>
            </a:xfrm>
            <a:custGeom>
              <a:avLst/>
              <a:gdLst>
                <a:gd name="connsiteX0" fmla="*/ 0 w 1867436"/>
                <a:gd name="connsiteY0" fmla="*/ 1290079 h 1290079"/>
                <a:gd name="connsiteX1" fmla="*/ 425002 w 1867436"/>
                <a:gd name="connsiteY1" fmla="*/ 2192 h 1290079"/>
                <a:gd name="connsiteX2" fmla="*/ 953036 w 1867436"/>
                <a:gd name="connsiteY2" fmla="*/ 968108 h 1290079"/>
                <a:gd name="connsiteX3" fmla="*/ 1532586 w 1867436"/>
                <a:gd name="connsiteY3" fmla="*/ 427195 h 1290079"/>
                <a:gd name="connsiteX4" fmla="*/ 1867436 w 1867436"/>
                <a:gd name="connsiteY4" fmla="*/ 1135533 h 129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436" h="1290079">
                  <a:moveTo>
                    <a:pt x="0" y="1290079"/>
                  </a:moveTo>
                  <a:cubicBezTo>
                    <a:pt x="133081" y="672966"/>
                    <a:pt x="266163" y="55854"/>
                    <a:pt x="425002" y="2192"/>
                  </a:cubicBezTo>
                  <a:cubicBezTo>
                    <a:pt x="583841" y="-51470"/>
                    <a:pt x="768439" y="897274"/>
                    <a:pt x="953036" y="968108"/>
                  </a:cubicBezTo>
                  <a:cubicBezTo>
                    <a:pt x="1137633" y="1038942"/>
                    <a:pt x="1380186" y="399291"/>
                    <a:pt x="1532586" y="427195"/>
                  </a:cubicBezTo>
                  <a:cubicBezTo>
                    <a:pt x="1684986" y="455099"/>
                    <a:pt x="1776211" y="795316"/>
                    <a:pt x="1867436" y="1135533"/>
                  </a:cubicBezTo>
                </a:path>
              </a:pathLst>
            </a:cu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247883" y="2693899"/>
                  <a:ext cx="11062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883" y="2693899"/>
                  <a:ext cx="11062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705101" y="2678618"/>
                  <a:ext cx="3988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101" y="2678618"/>
                  <a:ext cx="39889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161357" y="3180458"/>
                  <a:ext cx="11062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357" y="3180458"/>
                  <a:ext cx="11062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2166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/>
            <p:cNvCxnSpPr/>
            <p:nvPr/>
          </p:nvCxnSpPr>
          <p:spPr>
            <a:xfrm flipV="1">
              <a:off x="5118542" y="3054808"/>
              <a:ext cx="1195709" cy="358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157955" y="3585467"/>
              <a:ext cx="1106200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6314251" y="3054762"/>
              <a:ext cx="12878" cy="144394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7595966" y="2678618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966" y="2678618"/>
                  <a:ext cx="40729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62" y="4221753"/>
            <a:ext cx="3016345" cy="238847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128583" y="4792953"/>
            <a:ext cx="695459" cy="348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81825" y="2516567"/>
            <a:ext cx="244699" cy="879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5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distance criteria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2" y="1655840"/>
            <a:ext cx="3016345" cy="2388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6" y="1690689"/>
            <a:ext cx="3362325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48875" y="4099032"/>
                <a:ext cx="4478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dirty="0" smtClean="0"/>
                  <a:t>= Set of pixels on the foreground scribble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875" y="4099032"/>
                <a:ext cx="44780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907" t="-28261" r="-27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8875" y="4617823"/>
                <a:ext cx="45745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dirty="0" smtClean="0"/>
                  <a:t>= Set of pixels on the background scribble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875" y="4617823"/>
                <a:ext cx="457458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67" t="-28889" r="-28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895" y="4376031"/>
            <a:ext cx="2375500" cy="23347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10388" y="5136614"/>
                <a:ext cx="2209515" cy="439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88" y="5136614"/>
                <a:ext cx="2209515" cy="439351"/>
              </a:xfrm>
              <a:prstGeom prst="rect">
                <a:avLst/>
              </a:prstGeom>
              <a:blipFill rotWithShape="0">
                <a:blip r:embed="rId7"/>
                <a:stretch>
                  <a:fillRect l="-1928" t="-1389" r="-330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83684" y="5597304"/>
                <a:ext cx="4243276" cy="1113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684" y="5597304"/>
                <a:ext cx="4243276" cy="11134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2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5" y="4604298"/>
            <a:ext cx="2716235" cy="2133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730" y="4604297"/>
            <a:ext cx="2695239" cy="21330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80305" y="1309288"/>
            <a:ext cx="2716235" cy="2572506"/>
            <a:chOff x="1280305" y="1309288"/>
            <a:chExt cx="2716235" cy="25725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305" y="1708806"/>
              <a:ext cx="2716235" cy="217298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39299" y="1309288"/>
              <a:ext cx="2191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Original + Scribbles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6248" y="1270580"/>
            <a:ext cx="2744207" cy="2611215"/>
            <a:chOff x="5396248" y="1270580"/>
            <a:chExt cx="2744207" cy="26112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6248" y="1708807"/>
              <a:ext cx="2744207" cy="21729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377536" y="1270580"/>
                  <a:ext cx="8105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536" y="1270580"/>
                  <a:ext cx="8105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18690" y="4164138"/>
                <a:ext cx="839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90" y="4164138"/>
                <a:ext cx="8394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48618" y="4164138"/>
                <a:ext cx="839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618" y="4164138"/>
                <a:ext cx="83946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72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Segmentation: Refinement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5548"/>
            <a:ext cx="3014375" cy="23587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55" y="1545548"/>
            <a:ext cx="3005818" cy="23777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8650" y="3912373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image and scribbles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10352" y="3935776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Automatically generated trimap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74182" y="545747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Obtained segmentation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81" y="4462739"/>
            <a:ext cx="3022613" cy="2358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581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cut(A,B) = \sum_{p \in A, q \in B} c_{p,q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1153</Words>
  <Application>Microsoft Office PowerPoint</Application>
  <PresentationFormat>On-screen Show (4:3)</PresentationFormat>
  <Paragraphs>302</Paragraphs>
  <Slides>39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Narrow</vt:lpstr>
      <vt:lpstr>Calibri</vt:lpstr>
      <vt:lpstr>Cambria Math</vt:lpstr>
      <vt:lpstr>Comic Sans MS</vt:lpstr>
      <vt:lpstr>Times Roman</vt:lpstr>
      <vt:lpstr>Office Theme</vt:lpstr>
      <vt:lpstr>Equation</vt:lpstr>
      <vt:lpstr>CS654: Digital Image Analysis</vt:lpstr>
      <vt:lpstr>Recap of Lecture 27</vt:lpstr>
      <vt:lpstr>Outline of Lecture 28</vt:lpstr>
      <vt:lpstr>Automatic image segmentation is tough!!</vt:lpstr>
      <vt:lpstr>Interactive image segmentation</vt:lpstr>
      <vt:lpstr>Interactive segmentation framework</vt:lpstr>
      <vt:lpstr>Use of distance criteria</vt:lpstr>
      <vt:lpstr>Illustration</vt:lpstr>
      <vt:lpstr>Interactive Segmentation: Refinement</vt:lpstr>
      <vt:lpstr>Interactive Segmentation: Local processing</vt:lpstr>
      <vt:lpstr>More examples</vt:lpstr>
      <vt:lpstr>Application to other domain</vt:lpstr>
      <vt:lpstr>Images as graphs</vt:lpstr>
      <vt:lpstr>Cuts in a graph</vt:lpstr>
      <vt:lpstr>But min cut is not always the best cut...</vt:lpstr>
      <vt:lpstr>Cuts in a graph</vt:lpstr>
      <vt:lpstr>Recursive normalized cuts</vt:lpstr>
      <vt:lpstr>Normalized cuts results</vt:lpstr>
      <vt:lpstr>Normalized cuts: Pro and con</vt:lpstr>
      <vt:lpstr>Graph-Cut</vt:lpstr>
      <vt:lpstr>Graph Cut (Boycov and Jolley)</vt:lpstr>
      <vt:lpstr>Optimization function formulation</vt:lpstr>
      <vt:lpstr>Labeling as a graph problem</vt:lpstr>
      <vt:lpstr>Data term</vt:lpstr>
      <vt:lpstr>Smoothness term</vt:lpstr>
      <vt:lpstr>Min cut</vt:lpstr>
      <vt:lpstr>How to set weights</vt:lpstr>
      <vt:lpstr>Cut characteristics</vt:lpstr>
      <vt:lpstr>Graph cuts segmentation</vt:lpstr>
      <vt:lpstr>GrabCut: Rother et al.</vt:lpstr>
      <vt:lpstr>Iterative image segmentation in GrabCut</vt:lpstr>
      <vt:lpstr>Illustration</vt:lpstr>
      <vt:lpstr>  Moderately straightforward    examples</vt:lpstr>
      <vt:lpstr>  Difficult Examples</vt:lpstr>
      <vt:lpstr>Further reading and resources</vt:lpstr>
      <vt:lpstr>Quantitative Evaluation</vt:lpstr>
      <vt:lpstr>Example</vt:lpstr>
      <vt:lpstr>Quantitative measurement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56</cp:revision>
  <dcterms:created xsi:type="dcterms:W3CDTF">2015-07-15T04:13:21Z</dcterms:created>
  <dcterms:modified xsi:type="dcterms:W3CDTF">2015-10-13T08:53:34Z</dcterms:modified>
</cp:coreProperties>
</file>